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3"/>
  </p:notesMasterIdLst>
  <p:sldIdLst>
    <p:sldId id="256" r:id="rId2"/>
    <p:sldId id="258" r:id="rId3"/>
    <p:sldId id="299" r:id="rId4"/>
    <p:sldId id="261" r:id="rId5"/>
    <p:sldId id="263" r:id="rId6"/>
    <p:sldId id="298" r:id="rId7"/>
    <p:sldId id="271" r:id="rId8"/>
    <p:sldId id="267" r:id="rId9"/>
    <p:sldId id="300" r:id="rId10"/>
    <p:sldId id="296" r:id="rId11"/>
    <p:sldId id="301" r:id="rId12"/>
    <p:sldId id="303" r:id="rId13"/>
    <p:sldId id="305" r:id="rId14"/>
    <p:sldId id="306" r:id="rId15"/>
    <p:sldId id="307" r:id="rId16"/>
    <p:sldId id="308" r:id="rId17"/>
    <p:sldId id="309" r:id="rId18"/>
    <p:sldId id="310" r:id="rId19"/>
    <p:sldId id="304" r:id="rId20"/>
    <p:sldId id="311" r:id="rId21"/>
    <p:sldId id="312" r:id="rId22"/>
    <p:sldId id="313" r:id="rId23"/>
    <p:sldId id="315" r:id="rId24"/>
    <p:sldId id="314" r:id="rId25"/>
    <p:sldId id="316" r:id="rId26"/>
    <p:sldId id="318" r:id="rId27"/>
    <p:sldId id="319" r:id="rId28"/>
    <p:sldId id="317" r:id="rId29"/>
    <p:sldId id="322" r:id="rId30"/>
    <p:sldId id="323" r:id="rId31"/>
    <p:sldId id="324" r:id="rId32"/>
    <p:sldId id="325" r:id="rId33"/>
    <p:sldId id="326" r:id="rId34"/>
    <p:sldId id="327" r:id="rId35"/>
    <p:sldId id="328" r:id="rId36"/>
    <p:sldId id="302" r:id="rId37"/>
    <p:sldId id="297" r:id="rId38"/>
    <p:sldId id="320" r:id="rId39"/>
    <p:sldId id="321" r:id="rId40"/>
    <p:sldId id="329" r:id="rId41"/>
    <p:sldId id="278" r:id="rId42"/>
  </p:sldIdLst>
  <p:sldSz cx="9144000" cy="5143500" type="screen16x9"/>
  <p:notesSz cx="6858000" cy="9144000"/>
  <p:embeddedFontLst>
    <p:embeddedFont>
      <p:font typeface="Simplified Arabic" panose="02020603050405020304" pitchFamily="18" charset="-78"/>
      <p:regular r:id="rId44"/>
      <p:bold r:id="rId45"/>
    </p:embeddedFont>
    <p:embeddedFont>
      <p:font typeface="Segoe UI Semilight" panose="020B0402040204020203" pitchFamily="34" charset="0"/>
      <p:regular r:id="rId46"/>
      <p:italic r:id="rId47"/>
    </p:embeddedFont>
    <p:embeddedFont>
      <p:font typeface="Calibri" panose="020F0502020204030204" pitchFamily="34" charset="0"/>
      <p:regular r:id="rId48"/>
      <p:bold r:id="rId49"/>
      <p:italic r:id="rId50"/>
      <p:boldItalic r:id="rId51"/>
    </p:embeddedFont>
    <p:embeddedFont>
      <p:font typeface="Spartan Thin" panose="020B0604020202020204" charset="0"/>
      <p:bold r:id="rId52"/>
    </p:embeddedFont>
    <p:embeddedFont>
      <p:font typeface="Tw Cen MT" panose="020B0602020104020603" pitchFamily="34" charset="0"/>
      <p:regular r:id="rId53"/>
      <p:bold r:id="rId54"/>
      <p:italic r:id="rId55"/>
      <p:boldItalic r:id="rId56"/>
    </p:embeddedFont>
    <p:embeddedFont>
      <p:font typeface="Calibri Light" panose="020F0302020204030204" pitchFamily="34" charset="0"/>
      <p:regular r:id="rId57"/>
    </p:embeddedFont>
    <p:embeddedFont>
      <p:font typeface="Microsoft Sans Serif" panose="020B0604020202020204" pitchFamily="34" charset="0"/>
      <p:regular r:id="rId58"/>
    </p:embeddedFont>
    <p:embeddedFont>
      <p:font typeface="Segoe UI Black" panose="020B0A02040204020203" pitchFamily="34" charset="0"/>
      <p:bold r:id="rId59"/>
      <p:boldItalic r:id="rId60"/>
    </p:embeddedFont>
    <p:embeddedFont>
      <p:font typeface="Arabic Typesetting" panose="03020402040406030203" pitchFamily="66" charset="-78"/>
      <p:regular r:id="rId61"/>
    </p:embeddedFont>
    <p:embeddedFont>
      <p:font typeface="Montserrat Light" panose="020B060402020202020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EA2EB8-E8D0-411D-9A24-C7976264DD3C}">
  <a:tblStyle styleId="{55EA2EB8-E8D0-411D-9A24-C7976264DD3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9FE8131-4B52-43F3-A791-BC1C231953F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86" d="100"/>
          <a:sy n="86" d="100"/>
        </p:scale>
        <p:origin x="7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859656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2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6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642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62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0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25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35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8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40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07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56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15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951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658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70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74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50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855300" y="1991825"/>
            <a:ext cx="7433400" cy="1159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
        <p:cNvGrpSpPr/>
        <p:nvPr/>
      </p:nvGrpSpPr>
      <p:grpSpPr>
        <a:xfrm>
          <a:off x="0" y="0"/>
          <a:ext cx="0" cy="0"/>
          <a:chOff x="0" y="0"/>
          <a:chExt cx="0" cy="0"/>
        </a:xfrm>
      </p:grpSpPr>
      <p:sp>
        <p:nvSpPr>
          <p:cNvPr id="56" name="Google Shape;56;p5"/>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txBox="1">
            <a:spLocks noGrp="1"/>
          </p:cNvSpPr>
          <p:nvPr>
            <p:ph type="title"/>
          </p:nvPr>
        </p:nvSpPr>
        <p:spPr>
          <a:xfrm>
            <a:off x="855300" y="865850"/>
            <a:ext cx="6120000" cy="5028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8" name="Google Shape;58;p5"/>
          <p:cNvSpPr txBox="1">
            <a:spLocks noGrp="1"/>
          </p:cNvSpPr>
          <p:nvPr>
            <p:ph type="body" idx="1"/>
          </p:nvPr>
        </p:nvSpPr>
        <p:spPr>
          <a:xfrm>
            <a:off x="855300" y="1755980"/>
            <a:ext cx="6120000" cy="26319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59" name="Google Shape;5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0"/>
        <p:cNvGrpSpPr/>
        <p:nvPr/>
      </p:nvGrpSpPr>
      <p:grpSpPr>
        <a:xfrm>
          <a:off x="0" y="0"/>
          <a:ext cx="0" cy="0"/>
          <a:chOff x="0" y="0"/>
          <a:chExt cx="0" cy="0"/>
        </a:xfrm>
      </p:grpSpPr>
      <p:sp>
        <p:nvSpPr>
          <p:cNvPr id="61" name="Google Shape;61;p6"/>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txBox="1">
            <a:spLocks noGrp="1"/>
          </p:cNvSpPr>
          <p:nvPr>
            <p:ph type="title"/>
          </p:nvPr>
        </p:nvSpPr>
        <p:spPr>
          <a:xfrm>
            <a:off x="855300" y="865850"/>
            <a:ext cx="6120000" cy="5028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3" name="Google Shape;63;p6"/>
          <p:cNvSpPr txBox="1">
            <a:spLocks noGrp="1"/>
          </p:cNvSpPr>
          <p:nvPr>
            <p:ph type="body" idx="1"/>
          </p:nvPr>
        </p:nvSpPr>
        <p:spPr>
          <a:xfrm>
            <a:off x="855275" y="1755975"/>
            <a:ext cx="2859300" cy="3016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4" name="Google Shape;64;p6"/>
          <p:cNvSpPr txBox="1">
            <a:spLocks noGrp="1"/>
          </p:cNvSpPr>
          <p:nvPr>
            <p:ph type="body" idx="2"/>
          </p:nvPr>
        </p:nvSpPr>
        <p:spPr>
          <a:xfrm>
            <a:off x="4115843" y="1755975"/>
            <a:ext cx="2859300" cy="3016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5" name="Google Shape;6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10"/>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Multiple">
  <p:cSld name="BLANK_3">
    <p:spTree>
      <p:nvGrpSpPr>
        <p:cNvPr id="1" name="Shape 101"/>
        <p:cNvGrpSpPr/>
        <p:nvPr/>
      </p:nvGrpSpPr>
      <p:grpSpPr>
        <a:xfrm>
          <a:off x="0" y="0"/>
          <a:ext cx="0" cy="0"/>
          <a:chOff x="0" y="0"/>
          <a:chExt cx="0" cy="0"/>
        </a:xfrm>
      </p:grpSpPr>
      <p:grpSp>
        <p:nvGrpSpPr>
          <p:cNvPr id="102" name="Google Shape;102;p11"/>
          <p:cNvGrpSpPr/>
          <p:nvPr/>
        </p:nvGrpSpPr>
        <p:grpSpPr>
          <a:xfrm>
            <a:off x="6518212" y="0"/>
            <a:ext cx="2625757" cy="5143499"/>
            <a:chOff x="8690991" y="0"/>
            <a:chExt cx="3501009" cy="6857999"/>
          </a:xfrm>
        </p:grpSpPr>
        <p:sp>
          <p:nvSpPr>
            <p:cNvPr id="103" name="Google Shape;103;p11"/>
            <p:cNvSpPr/>
            <p:nvPr/>
          </p:nvSpPr>
          <p:spPr>
            <a:xfrm>
              <a:off x="10778807" y="5635180"/>
              <a:ext cx="372681" cy="372745"/>
            </a:xfrm>
            <a:custGeom>
              <a:avLst/>
              <a:gdLst/>
              <a:ahLst/>
              <a:cxnLst/>
              <a:rect l="l" t="t" r="r" b="b"/>
              <a:pathLst>
                <a:path w="372681" h="372745" extrusionOk="0">
                  <a:moveTo>
                    <a:pt x="372682" y="270256"/>
                  </a:moveTo>
                  <a:lnTo>
                    <a:pt x="372682" y="0"/>
                  </a:lnTo>
                  <a:lnTo>
                    <a:pt x="102426" y="0"/>
                  </a:lnTo>
                  <a:lnTo>
                    <a:pt x="0" y="104648"/>
                  </a:lnTo>
                  <a:lnTo>
                    <a:pt x="194120" y="104648"/>
                  </a:lnTo>
                  <a:lnTo>
                    <a:pt x="0" y="298767"/>
                  </a:lnTo>
                  <a:lnTo>
                    <a:pt x="73978" y="372745"/>
                  </a:lnTo>
                  <a:lnTo>
                    <a:pt x="268098" y="178626"/>
                  </a:lnTo>
                  <a:lnTo>
                    <a:pt x="268098" y="372745"/>
                  </a:lnTo>
                  <a:lnTo>
                    <a:pt x="372682" y="2702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1"/>
            <p:cNvSpPr/>
            <p:nvPr/>
          </p:nvSpPr>
          <p:spPr>
            <a:xfrm>
              <a:off x="11269726" y="6007290"/>
              <a:ext cx="570293" cy="570293"/>
            </a:xfrm>
            <a:custGeom>
              <a:avLst/>
              <a:gdLst/>
              <a:ahLst/>
              <a:cxnLst/>
              <a:rect l="l" t="t" r="r" b="b"/>
              <a:pathLst>
                <a:path w="570293" h="570293" extrusionOk="0">
                  <a:moveTo>
                    <a:pt x="570293" y="413575"/>
                  </a:moveTo>
                  <a:lnTo>
                    <a:pt x="570293" y="0"/>
                  </a:lnTo>
                  <a:lnTo>
                    <a:pt x="156781" y="0"/>
                  </a:lnTo>
                  <a:lnTo>
                    <a:pt x="0" y="160083"/>
                  </a:lnTo>
                  <a:lnTo>
                    <a:pt x="297053" y="160083"/>
                  </a:lnTo>
                  <a:lnTo>
                    <a:pt x="0" y="457073"/>
                  </a:lnTo>
                  <a:lnTo>
                    <a:pt x="113220" y="570293"/>
                  </a:lnTo>
                  <a:lnTo>
                    <a:pt x="410210" y="273304"/>
                  </a:lnTo>
                  <a:lnTo>
                    <a:pt x="410210" y="570293"/>
                  </a:lnTo>
                  <a:lnTo>
                    <a:pt x="570293" y="4135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1"/>
            <p:cNvSpPr/>
            <p:nvPr/>
          </p:nvSpPr>
          <p:spPr>
            <a:xfrm>
              <a:off x="10354436" y="4562347"/>
              <a:ext cx="570293" cy="570293"/>
            </a:xfrm>
            <a:custGeom>
              <a:avLst/>
              <a:gdLst/>
              <a:ahLst/>
              <a:cxnLst/>
              <a:rect l="l" t="t" r="r" b="b"/>
              <a:pathLst>
                <a:path w="570293" h="570293" extrusionOk="0">
                  <a:moveTo>
                    <a:pt x="570294" y="413512"/>
                  </a:moveTo>
                  <a:lnTo>
                    <a:pt x="570294" y="0"/>
                  </a:lnTo>
                  <a:lnTo>
                    <a:pt x="156782" y="0"/>
                  </a:lnTo>
                  <a:lnTo>
                    <a:pt x="0" y="160084"/>
                  </a:lnTo>
                  <a:lnTo>
                    <a:pt x="296990" y="160084"/>
                  </a:lnTo>
                  <a:lnTo>
                    <a:pt x="0" y="457073"/>
                  </a:lnTo>
                  <a:lnTo>
                    <a:pt x="113220" y="570294"/>
                  </a:lnTo>
                  <a:lnTo>
                    <a:pt x="410210" y="273241"/>
                  </a:lnTo>
                  <a:lnTo>
                    <a:pt x="410210" y="570294"/>
                  </a:lnTo>
                  <a:lnTo>
                    <a:pt x="570294" y="4135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1"/>
            <p:cNvSpPr/>
            <p:nvPr/>
          </p:nvSpPr>
          <p:spPr>
            <a:xfrm>
              <a:off x="10136822" y="2660523"/>
              <a:ext cx="1463992" cy="1464055"/>
            </a:xfrm>
            <a:custGeom>
              <a:avLst/>
              <a:gdLst/>
              <a:ahLst/>
              <a:cxnLst/>
              <a:rect l="l" t="t" r="r" b="b"/>
              <a:pathLst>
                <a:path w="1463992" h="1464055" extrusionOk="0">
                  <a:moveTo>
                    <a:pt x="0" y="410972"/>
                  </a:moveTo>
                  <a:lnTo>
                    <a:pt x="762445" y="410972"/>
                  </a:lnTo>
                  <a:lnTo>
                    <a:pt x="0" y="1173480"/>
                  </a:lnTo>
                  <a:lnTo>
                    <a:pt x="290576" y="1464056"/>
                  </a:lnTo>
                  <a:lnTo>
                    <a:pt x="1053021" y="701548"/>
                  </a:lnTo>
                  <a:lnTo>
                    <a:pt x="1053021" y="1464056"/>
                  </a:lnTo>
                  <a:lnTo>
                    <a:pt x="1463993" y="1061656"/>
                  </a:lnTo>
                  <a:lnTo>
                    <a:pt x="1463993" y="0"/>
                  </a:lnTo>
                  <a:lnTo>
                    <a:pt x="402399" y="0"/>
                  </a:lnTo>
                  <a:lnTo>
                    <a:pt x="0" y="4109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1"/>
            <p:cNvSpPr/>
            <p:nvPr/>
          </p:nvSpPr>
          <p:spPr>
            <a:xfrm>
              <a:off x="8690991" y="5697982"/>
              <a:ext cx="1464055" cy="1160017"/>
            </a:xfrm>
            <a:custGeom>
              <a:avLst/>
              <a:gdLst/>
              <a:ahLst/>
              <a:cxnLst/>
              <a:rect l="l" t="t" r="r" b="b"/>
              <a:pathLst>
                <a:path w="1464055" h="1160017" extrusionOk="0">
                  <a:moveTo>
                    <a:pt x="1363599" y="1160018"/>
                  </a:moveTo>
                  <a:lnTo>
                    <a:pt x="1464056" y="1061657"/>
                  </a:lnTo>
                  <a:lnTo>
                    <a:pt x="1464056" y="0"/>
                  </a:lnTo>
                  <a:lnTo>
                    <a:pt x="402399" y="0"/>
                  </a:lnTo>
                  <a:lnTo>
                    <a:pt x="0" y="410972"/>
                  </a:lnTo>
                  <a:lnTo>
                    <a:pt x="762508" y="410972"/>
                  </a:lnTo>
                  <a:lnTo>
                    <a:pt x="13462" y="1160018"/>
                  </a:lnTo>
                  <a:lnTo>
                    <a:pt x="594678" y="1160018"/>
                  </a:lnTo>
                  <a:lnTo>
                    <a:pt x="1053084" y="701548"/>
                  </a:lnTo>
                  <a:lnTo>
                    <a:pt x="1053084" y="1160018"/>
                  </a:lnTo>
                  <a:lnTo>
                    <a:pt x="1363599" y="11600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1"/>
            <p:cNvSpPr/>
            <p:nvPr/>
          </p:nvSpPr>
          <p:spPr>
            <a:xfrm>
              <a:off x="8690991" y="0"/>
              <a:ext cx="907160" cy="628141"/>
            </a:xfrm>
            <a:custGeom>
              <a:avLst/>
              <a:gdLst/>
              <a:ahLst/>
              <a:cxnLst/>
              <a:rect l="l" t="t" r="r" b="b"/>
              <a:pathLst>
                <a:path w="907160" h="628141" extrusionOk="0">
                  <a:moveTo>
                    <a:pt x="180086" y="628142"/>
                  </a:moveTo>
                  <a:lnTo>
                    <a:pt x="652526" y="155702"/>
                  </a:lnTo>
                  <a:lnTo>
                    <a:pt x="652526" y="628142"/>
                  </a:lnTo>
                  <a:lnTo>
                    <a:pt x="907161" y="378841"/>
                  </a:lnTo>
                  <a:lnTo>
                    <a:pt x="907161" y="0"/>
                  </a:lnTo>
                  <a:lnTo>
                    <a:pt x="448119" y="0"/>
                  </a:lnTo>
                  <a:lnTo>
                    <a:pt x="0" y="448056"/>
                  </a:lnTo>
                  <a:lnTo>
                    <a:pt x="180086" y="6281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1"/>
            <p:cNvSpPr/>
            <p:nvPr/>
          </p:nvSpPr>
          <p:spPr>
            <a:xfrm>
              <a:off x="10993246" y="1977135"/>
              <a:ext cx="372745" cy="372745"/>
            </a:xfrm>
            <a:custGeom>
              <a:avLst/>
              <a:gdLst/>
              <a:ahLst/>
              <a:cxnLst/>
              <a:rect l="l" t="t" r="r" b="b"/>
              <a:pathLst>
                <a:path w="372745" h="372745" extrusionOk="0">
                  <a:moveTo>
                    <a:pt x="74041" y="372745"/>
                  </a:moveTo>
                  <a:lnTo>
                    <a:pt x="268097" y="178626"/>
                  </a:lnTo>
                  <a:lnTo>
                    <a:pt x="268097" y="372745"/>
                  </a:lnTo>
                  <a:lnTo>
                    <a:pt x="372745" y="270256"/>
                  </a:lnTo>
                  <a:lnTo>
                    <a:pt x="372745" y="0"/>
                  </a:lnTo>
                  <a:lnTo>
                    <a:pt x="102489" y="0"/>
                  </a:lnTo>
                  <a:lnTo>
                    <a:pt x="0" y="104648"/>
                  </a:lnTo>
                  <a:lnTo>
                    <a:pt x="194120" y="104648"/>
                  </a:lnTo>
                  <a:lnTo>
                    <a:pt x="0" y="298768"/>
                  </a:lnTo>
                  <a:lnTo>
                    <a:pt x="74041" y="3727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1"/>
            <p:cNvSpPr/>
            <p:nvPr/>
          </p:nvSpPr>
          <p:spPr>
            <a:xfrm>
              <a:off x="9723056" y="2038413"/>
              <a:ext cx="570293" cy="570293"/>
            </a:xfrm>
            <a:custGeom>
              <a:avLst/>
              <a:gdLst/>
              <a:ahLst/>
              <a:cxnLst/>
              <a:rect l="l" t="t" r="r" b="b"/>
              <a:pathLst>
                <a:path w="570293" h="570293" extrusionOk="0">
                  <a:moveTo>
                    <a:pt x="0" y="160083"/>
                  </a:moveTo>
                  <a:lnTo>
                    <a:pt x="296990" y="160083"/>
                  </a:lnTo>
                  <a:lnTo>
                    <a:pt x="0" y="457136"/>
                  </a:lnTo>
                  <a:lnTo>
                    <a:pt x="113221" y="570294"/>
                  </a:lnTo>
                  <a:lnTo>
                    <a:pt x="410211" y="273304"/>
                  </a:lnTo>
                  <a:lnTo>
                    <a:pt x="410211" y="570294"/>
                  </a:lnTo>
                  <a:lnTo>
                    <a:pt x="570294" y="413576"/>
                  </a:lnTo>
                  <a:lnTo>
                    <a:pt x="570294" y="0"/>
                  </a:lnTo>
                  <a:lnTo>
                    <a:pt x="156718" y="0"/>
                  </a:lnTo>
                  <a:lnTo>
                    <a:pt x="0" y="1600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1317478" y="4575683"/>
              <a:ext cx="874521" cy="907097"/>
            </a:xfrm>
            <a:custGeom>
              <a:avLst/>
              <a:gdLst/>
              <a:ahLst/>
              <a:cxnLst/>
              <a:rect l="l" t="t" r="r" b="b"/>
              <a:pathLst>
                <a:path w="874521" h="907097" extrusionOk="0">
                  <a:moveTo>
                    <a:pt x="874522" y="689737"/>
                  </a:moveTo>
                  <a:lnTo>
                    <a:pt x="874522" y="0"/>
                  </a:lnTo>
                  <a:lnTo>
                    <a:pt x="249301" y="0"/>
                  </a:lnTo>
                  <a:lnTo>
                    <a:pt x="0" y="254635"/>
                  </a:lnTo>
                  <a:lnTo>
                    <a:pt x="472440" y="254635"/>
                  </a:lnTo>
                  <a:lnTo>
                    <a:pt x="0" y="727075"/>
                  </a:lnTo>
                  <a:lnTo>
                    <a:pt x="180022" y="907097"/>
                  </a:lnTo>
                  <a:lnTo>
                    <a:pt x="652463" y="434658"/>
                  </a:lnTo>
                  <a:lnTo>
                    <a:pt x="652463" y="907097"/>
                  </a:lnTo>
                  <a:lnTo>
                    <a:pt x="874522" y="68973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1894439" y="2176017"/>
              <a:ext cx="297560" cy="570293"/>
            </a:xfrm>
            <a:custGeom>
              <a:avLst/>
              <a:gdLst/>
              <a:ahLst/>
              <a:cxnLst/>
              <a:rect l="l" t="t" r="r" b="b"/>
              <a:pathLst>
                <a:path w="297560" h="570293" extrusionOk="0">
                  <a:moveTo>
                    <a:pt x="0" y="160084"/>
                  </a:moveTo>
                  <a:lnTo>
                    <a:pt x="297053" y="160084"/>
                  </a:lnTo>
                  <a:lnTo>
                    <a:pt x="0" y="457073"/>
                  </a:lnTo>
                  <a:lnTo>
                    <a:pt x="113220" y="570294"/>
                  </a:lnTo>
                  <a:lnTo>
                    <a:pt x="297561" y="385953"/>
                  </a:lnTo>
                  <a:lnTo>
                    <a:pt x="297561" y="0"/>
                  </a:lnTo>
                  <a:lnTo>
                    <a:pt x="156781" y="0"/>
                  </a:lnTo>
                  <a:lnTo>
                    <a:pt x="0" y="16008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9728263" y="955738"/>
              <a:ext cx="372681" cy="372745"/>
            </a:xfrm>
            <a:custGeom>
              <a:avLst/>
              <a:gdLst/>
              <a:ahLst/>
              <a:cxnLst/>
              <a:rect l="l" t="t" r="r" b="b"/>
              <a:pathLst>
                <a:path w="372681" h="372745" extrusionOk="0">
                  <a:moveTo>
                    <a:pt x="0" y="104648"/>
                  </a:moveTo>
                  <a:lnTo>
                    <a:pt x="194056" y="104648"/>
                  </a:lnTo>
                  <a:lnTo>
                    <a:pt x="0" y="298768"/>
                  </a:lnTo>
                  <a:lnTo>
                    <a:pt x="73914" y="372745"/>
                  </a:lnTo>
                  <a:lnTo>
                    <a:pt x="268033" y="178626"/>
                  </a:lnTo>
                  <a:lnTo>
                    <a:pt x="268033" y="372745"/>
                  </a:lnTo>
                  <a:lnTo>
                    <a:pt x="372681" y="270256"/>
                  </a:lnTo>
                  <a:lnTo>
                    <a:pt x="372681" y="0"/>
                  </a:lnTo>
                  <a:lnTo>
                    <a:pt x="102426" y="0"/>
                  </a:lnTo>
                  <a:lnTo>
                    <a:pt x="0" y="1046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9051543" y="4234053"/>
              <a:ext cx="907098" cy="907097"/>
            </a:xfrm>
            <a:custGeom>
              <a:avLst/>
              <a:gdLst/>
              <a:ahLst/>
              <a:cxnLst/>
              <a:rect l="l" t="t" r="r" b="b"/>
              <a:pathLst>
                <a:path w="907098" h="907097" extrusionOk="0">
                  <a:moveTo>
                    <a:pt x="907098" y="657796"/>
                  </a:moveTo>
                  <a:lnTo>
                    <a:pt x="907098" y="0"/>
                  </a:lnTo>
                  <a:lnTo>
                    <a:pt x="249301" y="0"/>
                  </a:lnTo>
                  <a:lnTo>
                    <a:pt x="0" y="254635"/>
                  </a:lnTo>
                  <a:lnTo>
                    <a:pt x="472440" y="254635"/>
                  </a:lnTo>
                  <a:lnTo>
                    <a:pt x="0" y="727075"/>
                  </a:lnTo>
                  <a:lnTo>
                    <a:pt x="180023" y="907097"/>
                  </a:lnTo>
                  <a:lnTo>
                    <a:pt x="652463" y="434721"/>
                  </a:lnTo>
                  <a:lnTo>
                    <a:pt x="652463" y="907097"/>
                  </a:lnTo>
                  <a:lnTo>
                    <a:pt x="907098" y="6577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0139426" y="0"/>
              <a:ext cx="2052573" cy="2052573"/>
            </a:xfrm>
            <a:custGeom>
              <a:avLst/>
              <a:gdLst/>
              <a:ahLst/>
              <a:cxnLst/>
              <a:rect l="l" t="t" r="r" b="b"/>
              <a:pathLst>
                <a:path w="2052573" h="2052573" extrusionOk="0">
                  <a:moveTo>
                    <a:pt x="1069022" y="576136"/>
                  </a:moveTo>
                  <a:lnTo>
                    <a:pt x="0" y="1645158"/>
                  </a:lnTo>
                  <a:lnTo>
                    <a:pt x="407416" y="2052574"/>
                  </a:lnTo>
                  <a:lnTo>
                    <a:pt x="1476439" y="983552"/>
                  </a:lnTo>
                  <a:lnTo>
                    <a:pt x="1476439" y="2052574"/>
                  </a:lnTo>
                  <a:lnTo>
                    <a:pt x="2052574" y="1488440"/>
                  </a:lnTo>
                  <a:lnTo>
                    <a:pt x="2052574" y="0"/>
                  </a:lnTo>
                  <a:lnTo>
                    <a:pt x="564134" y="0"/>
                  </a:lnTo>
                  <a:lnTo>
                    <a:pt x="0" y="576136"/>
                  </a:lnTo>
                  <a:lnTo>
                    <a:pt x="1069022" y="576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1"/>
            <p:cNvSpPr/>
            <p:nvPr/>
          </p:nvSpPr>
          <p:spPr>
            <a:xfrm>
              <a:off x="11839575" y="3815651"/>
              <a:ext cx="352425" cy="372745"/>
            </a:xfrm>
            <a:custGeom>
              <a:avLst/>
              <a:gdLst/>
              <a:ahLst/>
              <a:cxnLst/>
              <a:rect l="l" t="t" r="r" b="b"/>
              <a:pathLst>
                <a:path w="352425" h="372745" extrusionOk="0">
                  <a:moveTo>
                    <a:pt x="73978" y="372745"/>
                  </a:moveTo>
                  <a:lnTo>
                    <a:pt x="268097" y="178626"/>
                  </a:lnTo>
                  <a:lnTo>
                    <a:pt x="268097" y="372745"/>
                  </a:lnTo>
                  <a:lnTo>
                    <a:pt x="352425" y="290132"/>
                  </a:lnTo>
                  <a:lnTo>
                    <a:pt x="352425" y="0"/>
                  </a:lnTo>
                  <a:lnTo>
                    <a:pt x="102426" y="0"/>
                  </a:lnTo>
                  <a:lnTo>
                    <a:pt x="0" y="104648"/>
                  </a:lnTo>
                  <a:lnTo>
                    <a:pt x="194119" y="104648"/>
                  </a:lnTo>
                  <a:lnTo>
                    <a:pt x="0" y="298767"/>
                  </a:lnTo>
                  <a:lnTo>
                    <a:pt x="73978" y="3727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1"/>
            <p:cNvSpPr/>
            <p:nvPr/>
          </p:nvSpPr>
          <p:spPr>
            <a:xfrm>
              <a:off x="8979661" y="1889632"/>
              <a:ext cx="372681" cy="372681"/>
            </a:xfrm>
            <a:custGeom>
              <a:avLst/>
              <a:gdLst/>
              <a:ahLst/>
              <a:cxnLst/>
              <a:rect l="l" t="t" r="r" b="b"/>
              <a:pathLst>
                <a:path w="372681" h="372681" extrusionOk="0">
                  <a:moveTo>
                    <a:pt x="372682" y="270256"/>
                  </a:moveTo>
                  <a:lnTo>
                    <a:pt x="372682" y="0"/>
                  </a:lnTo>
                  <a:lnTo>
                    <a:pt x="102426" y="0"/>
                  </a:lnTo>
                  <a:lnTo>
                    <a:pt x="0" y="104585"/>
                  </a:lnTo>
                  <a:lnTo>
                    <a:pt x="194119" y="104585"/>
                  </a:lnTo>
                  <a:lnTo>
                    <a:pt x="0" y="298704"/>
                  </a:lnTo>
                  <a:lnTo>
                    <a:pt x="73978" y="372682"/>
                  </a:lnTo>
                  <a:lnTo>
                    <a:pt x="268097" y="178562"/>
                  </a:lnTo>
                  <a:lnTo>
                    <a:pt x="268097" y="372682"/>
                  </a:lnTo>
                  <a:lnTo>
                    <a:pt x="372682" y="2702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8690991" y="2678810"/>
              <a:ext cx="907160" cy="907097"/>
            </a:xfrm>
            <a:custGeom>
              <a:avLst/>
              <a:gdLst/>
              <a:ahLst/>
              <a:cxnLst/>
              <a:rect l="l" t="t" r="r" b="b"/>
              <a:pathLst>
                <a:path w="907160" h="907097" extrusionOk="0">
                  <a:moveTo>
                    <a:pt x="180086" y="907098"/>
                  </a:moveTo>
                  <a:lnTo>
                    <a:pt x="652526" y="434658"/>
                  </a:lnTo>
                  <a:lnTo>
                    <a:pt x="652526" y="907098"/>
                  </a:lnTo>
                  <a:lnTo>
                    <a:pt x="907161" y="657797"/>
                  </a:lnTo>
                  <a:lnTo>
                    <a:pt x="907161" y="0"/>
                  </a:lnTo>
                  <a:lnTo>
                    <a:pt x="249365" y="0"/>
                  </a:lnTo>
                  <a:lnTo>
                    <a:pt x="0" y="254635"/>
                  </a:lnTo>
                  <a:lnTo>
                    <a:pt x="472440" y="254635"/>
                  </a:lnTo>
                  <a:lnTo>
                    <a:pt x="0" y="727075"/>
                  </a:lnTo>
                  <a:lnTo>
                    <a:pt x="180086" y="907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8690991" y="962215"/>
              <a:ext cx="570293" cy="570293"/>
            </a:xfrm>
            <a:custGeom>
              <a:avLst/>
              <a:gdLst/>
              <a:ahLst/>
              <a:cxnLst/>
              <a:rect l="l" t="t" r="r" b="b"/>
              <a:pathLst>
                <a:path w="570293" h="570293" extrusionOk="0">
                  <a:moveTo>
                    <a:pt x="113220" y="570294"/>
                  </a:moveTo>
                  <a:lnTo>
                    <a:pt x="410210" y="273241"/>
                  </a:lnTo>
                  <a:lnTo>
                    <a:pt x="410210" y="570294"/>
                  </a:lnTo>
                  <a:lnTo>
                    <a:pt x="570293" y="413512"/>
                  </a:lnTo>
                  <a:lnTo>
                    <a:pt x="570293" y="0"/>
                  </a:lnTo>
                  <a:lnTo>
                    <a:pt x="156781" y="0"/>
                  </a:lnTo>
                  <a:lnTo>
                    <a:pt x="0" y="160084"/>
                  </a:lnTo>
                  <a:lnTo>
                    <a:pt x="297052" y="160084"/>
                  </a:lnTo>
                  <a:lnTo>
                    <a:pt x="0" y="457073"/>
                  </a:lnTo>
                  <a:lnTo>
                    <a:pt x="113220" y="5702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ubtle">
  <p:cSld name="BLANK_2">
    <p:spTree>
      <p:nvGrpSpPr>
        <p:cNvPr id="1" name="Shape 121"/>
        <p:cNvGrpSpPr/>
        <p:nvPr/>
      </p:nvGrpSpPr>
      <p:grpSpPr>
        <a:xfrm>
          <a:off x="0" y="0"/>
          <a:ext cx="0" cy="0"/>
          <a:chOff x="0" y="0"/>
          <a:chExt cx="0" cy="0"/>
        </a:xfrm>
      </p:grpSpPr>
      <p:sp>
        <p:nvSpPr>
          <p:cNvPr id="122" name="Google Shape;122;p12"/>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Dark">
  <p:cSld name="BLANK_1">
    <p:bg>
      <p:bgPr>
        <a:solidFill>
          <a:schemeClr val="dk1"/>
        </a:solidFill>
        <a:effectLst/>
      </p:bgPr>
    </p:bg>
    <p:spTree>
      <p:nvGrpSpPr>
        <p:cNvPr id="1" name="Shape 124"/>
        <p:cNvGrpSpPr/>
        <p:nvPr/>
      </p:nvGrpSpPr>
      <p:grpSpPr>
        <a:xfrm>
          <a:off x="0" y="0"/>
          <a:ext cx="0" cy="0"/>
          <a:chOff x="0" y="0"/>
          <a:chExt cx="0" cy="0"/>
        </a:xfrm>
      </p:grpSpPr>
      <p:sp>
        <p:nvSpPr>
          <p:cNvPr id="125" name="Google Shape;125;p13"/>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Accent">
  <p:cSld name="BLANK_1_1">
    <p:bg>
      <p:bgPr>
        <a:solidFill>
          <a:schemeClr val="accent1"/>
        </a:solidFill>
        <a:effectLst/>
      </p:bgPr>
    </p:bg>
    <p:spTree>
      <p:nvGrpSpPr>
        <p:cNvPr id="1" name="Shape 127"/>
        <p:cNvGrpSpPr/>
        <p:nvPr/>
      </p:nvGrpSpPr>
      <p:grpSpPr>
        <a:xfrm>
          <a:off x="0" y="0"/>
          <a:ext cx="0" cy="0"/>
          <a:chOff x="0" y="0"/>
          <a:chExt cx="0" cy="0"/>
        </a:xfrm>
      </p:grpSpPr>
      <p:sp>
        <p:nvSpPr>
          <p:cNvPr id="128" name="Google Shape;128;p14"/>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rgbClr val="000000">
              <a:alpha val="7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65850"/>
            <a:ext cx="6120000" cy="5028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1pPr>
            <a:lvl2pPr lvl="1"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2pPr>
            <a:lvl3pPr lvl="2"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3pPr>
            <a:lvl4pPr lvl="3"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4pPr>
            <a:lvl5pPr lvl="4"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5pPr>
            <a:lvl6pPr lvl="5"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6pPr>
            <a:lvl7pPr lvl="6"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7pPr>
            <a:lvl8pPr lvl="7"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8pPr>
            <a:lvl9pPr lvl="8" rtl="0">
              <a:lnSpc>
                <a:spcPct val="90000"/>
              </a:lnSpc>
              <a:spcBef>
                <a:spcPts val="0"/>
              </a:spcBef>
              <a:spcAft>
                <a:spcPts val="0"/>
              </a:spcAft>
              <a:buClr>
                <a:schemeClr val="dk1"/>
              </a:buClr>
              <a:buSzPts val="3600"/>
              <a:buFont typeface="Spartan Thin"/>
              <a:buNone/>
              <a:defRPr sz="3600">
                <a:solidFill>
                  <a:schemeClr val="dk1"/>
                </a:solidFill>
                <a:latin typeface="Spartan Thin"/>
                <a:ea typeface="Spartan Thin"/>
                <a:cs typeface="Spartan Thin"/>
                <a:sym typeface="Spartan Thin"/>
              </a:defRPr>
            </a:lvl9pPr>
          </a:lstStyle>
          <a:p>
            <a:endParaRPr/>
          </a:p>
        </p:txBody>
      </p:sp>
      <p:sp>
        <p:nvSpPr>
          <p:cNvPr id="7" name="Google Shape;7;p1"/>
          <p:cNvSpPr txBox="1">
            <a:spLocks noGrp="1"/>
          </p:cNvSpPr>
          <p:nvPr>
            <p:ph type="body" idx="1"/>
          </p:nvPr>
        </p:nvSpPr>
        <p:spPr>
          <a:xfrm>
            <a:off x="855300" y="1755980"/>
            <a:ext cx="6120000" cy="2631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dk2"/>
              </a:buClr>
              <a:buSzPts val="2000"/>
              <a:buFont typeface="Montserrat Light"/>
              <a:buChar char="➔"/>
              <a:defRPr sz="2000">
                <a:solidFill>
                  <a:schemeClr val="dk1"/>
                </a:solidFill>
                <a:latin typeface="Montserrat Light"/>
                <a:ea typeface="Montserrat Light"/>
                <a:cs typeface="Montserrat Light"/>
                <a:sym typeface="Montserrat Light"/>
              </a:defRPr>
            </a:lvl1pPr>
            <a:lvl2pPr marL="914400" lvl="1" indent="-355600" rtl="0">
              <a:lnSpc>
                <a:spcPct val="115000"/>
              </a:lnSpc>
              <a:spcBef>
                <a:spcPts val="800"/>
              </a:spcBef>
              <a:spcAft>
                <a:spcPts val="0"/>
              </a:spcAft>
              <a:buClr>
                <a:schemeClr val="dk2"/>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lvl="2" indent="-355600" rtl="0">
              <a:lnSpc>
                <a:spcPct val="115000"/>
              </a:lnSpc>
              <a:spcBef>
                <a:spcPts val="800"/>
              </a:spcBef>
              <a:spcAft>
                <a:spcPts val="0"/>
              </a:spcAft>
              <a:buClr>
                <a:schemeClr val="dk2"/>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lvl="3" indent="-355600" rtl="0">
              <a:lnSpc>
                <a:spcPct val="115000"/>
              </a:lnSpc>
              <a:spcBef>
                <a:spcPts val="800"/>
              </a:spcBef>
              <a:spcAft>
                <a:spcPts val="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lvl="4" indent="-355600" rtl="0">
              <a:lnSpc>
                <a:spcPct val="115000"/>
              </a:lnSpc>
              <a:spcBef>
                <a:spcPts val="800"/>
              </a:spcBef>
              <a:spcAft>
                <a:spcPts val="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lvl="5" indent="-355600" rtl="0">
              <a:lnSpc>
                <a:spcPct val="115000"/>
              </a:lnSpc>
              <a:spcBef>
                <a:spcPts val="800"/>
              </a:spcBef>
              <a:spcAft>
                <a:spcPts val="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lvl="6" indent="-355600" rtl="0">
              <a:lnSpc>
                <a:spcPct val="115000"/>
              </a:lnSpc>
              <a:spcBef>
                <a:spcPts val="800"/>
              </a:spcBef>
              <a:spcAft>
                <a:spcPts val="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lvl="7" indent="-355600" rtl="0">
              <a:lnSpc>
                <a:spcPct val="115000"/>
              </a:lnSpc>
              <a:spcBef>
                <a:spcPts val="800"/>
              </a:spcBef>
              <a:spcAft>
                <a:spcPts val="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lvl="8" indent="-355600" rtl="0">
              <a:lnSpc>
                <a:spcPct val="115000"/>
              </a:lnSpc>
              <a:spcBef>
                <a:spcPts val="800"/>
              </a:spcBef>
              <a:spcAft>
                <a:spcPts val="800"/>
              </a:spcAft>
              <a:buClr>
                <a:schemeClr val="dk1"/>
              </a:buClr>
              <a:buSzPts val="2000"/>
              <a:buFont typeface="Montserrat Light"/>
              <a:buChar char="■"/>
              <a:defRPr sz="20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Spartan Thin"/>
                <a:ea typeface="Spartan Thin"/>
                <a:cs typeface="Spartan Thin"/>
                <a:sym typeface="Spartan Thin"/>
              </a:defRPr>
            </a:lvl1pPr>
            <a:lvl2pPr lvl="1" algn="r" rtl="0">
              <a:buNone/>
              <a:defRPr sz="1300">
                <a:solidFill>
                  <a:schemeClr val="dk1"/>
                </a:solidFill>
                <a:latin typeface="Spartan Thin"/>
                <a:ea typeface="Spartan Thin"/>
                <a:cs typeface="Spartan Thin"/>
                <a:sym typeface="Spartan Thin"/>
              </a:defRPr>
            </a:lvl2pPr>
            <a:lvl3pPr lvl="2" algn="r" rtl="0">
              <a:buNone/>
              <a:defRPr sz="1300">
                <a:solidFill>
                  <a:schemeClr val="dk1"/>
                </a:solidFill>
                <a:latin typeface="Spartan Thin"/>
                <a:ea typeface="Spartan Thin"/>
                <a:cs typeface="Spartan Thin"/>
                <a:sym typeface="Spartan Thin"/>
              </a:defRPr>
            </a:lvl3pPr>
            <a:lvl4pPr lvl="3" algn="r" rtl="0">
              <a:buNone/>
              <a:defRPr sz="1300">
                <a:solidFill>
                  <a:schemeClr val="dk1"/>
                </a:solidFill>
                <a:latin typeface="Spartan Thin"/>
                <a:ea typeface="Spartan Thin"/>
                <a:cs typeface="Spartan Thin"/>
                <a:sym typeface="Spartan Thin"/>
              </a:defRPr>
            </a:lvl4pPr>
            <a:lvl5pPr lvl="4" algn="r" rtl="0">
              <a:buNone/>
              <a:defRPr sz="1300">
                <a:solidFill>
                  <a:schemeClr val="dk1"/>
                </a:solidFill>
                <a:latin typeface="Spartan Thin"/>
                <a:ea typeface="Spartan Thin"/>
                <a:cs typeface="Spartan Thin"/>
                <a:sym typeface="Spartan Thin"/>
              </a:defRPr>
            </a:lvl5pPr>
            <a:lvl6pPr lvl="5" algn="r" rtl="0">
              <a:buNone/>
              <a:defRPr sz="1300">
                <a:solidFill>
                  <a:schemeClr val="dk1"/>
                </a:solidFill>
                <a:latin typeface="Spartan Thin"/>
                <a:ea typeface="Spartan Thin"/>
                <a:cs typeface="Spartan Thin"/>
                <a:sym typeface="Spartan Thin"/>
              </a:defRPr>
            </a:lvl6pPr>
            <a:lvl7pPr lvl="6" algn="r" rtl="0">
              <a:buNone/>
              <a:defRPr sz="1300">
                <a:solidFill>
                  <a:schemeClr val="dk1"/>
                </a:solidFill>
                <a:latin typeface="Spartan Thin"/>
                <a:ea typeface="Spartan Thin"/>
                <a:cs typeface="Spartan Thin"/>
                <a:sym typeface="Spartan Thin"/>
              </a:defRPr>
            </a:lvl7pPr>
            <a:lvl8pPr lvl="7" algn="r" rtl="0">
              <a:buNone/>
              <a:defRPr sz="1300">
                <a:solidFill>
                  <a:schemeClr val="dk1"/>
                </a:solidFill>
                <a:latin typeface="Spartan Thin"/>
                <a:ea typeface="Spartan Thin"/>
                <a:cs typeface="Spartan Thin"/>
                <a:sym typeface="Spartan Thin"/>
              </a:defRPr>
            </a:lvl8pPr>
            <a:lvl9pPr lvl="8" algn="r" rtl="0">
              <a:buNone/>
              <a:defRPr sz="1300">
                <a:solidFill>
                  <a:schemeClr val="dk1"/>
                </a:solidFill>
                <a:latin typeface="Spartan Thin"/>
                <a:ea typeface="Spartan Thin"/>
                <a:cs typeface="Spartan Thin"/>
                <a:sym typeface="Spartan Thi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7" r:id="rId5"/>
    <p:sldLayoutId id="2147483658" r:id="rId6"/>
    <p:sldLayoutId id="2147483659"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5"/>
          <p:cNvSpPr txBox="1">
            <a:spLocks noGrp="1"/>
          </p:cNvSpPr>
          <p:nvPr>
            <p:ph type="ctrTitle"/>
          </p:nvPr>
        </p:nvSpPr>
        <p:spPr>
          <a:xfrm>
            <a:off x="341214" y="1991850"/>
            <a:ext cx="4140845" cy="1159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EG" dirty="0">
                <a:latin typeface="Segoe UI Black" panose="020B0A02040204020203" pitchFamily="34" charset="0"/>
                <a:ea typeface="Segoe UI Black" panose="020B0A02040204020203" pitchFamily="34" charset="0"/>
              </a:rPr>
              <a:t>إدارة حي غرب!</a:t>
            </a:r>
            <a:endParaRPr dirty="0">
              <a:latin typeface="Segoe UI Black" panose="020B0A02040204020203" pitchFamily="34" charset="0"/>
              <a:ea typeface="Segoe UI Black" panose="020B0A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2439649" y="161768"/>
            <a:ext cx="4264701" cy="830997"/>
          </a:xfrm>
          <a:prstGeom prst="rect">
            <a:avLst/>
          </a:prstGeom>
          <a:noFill/>
        </p:spPr>
        <p:txBody>
          <a:bodyPr wrap="square">
            <a:spAutoFit/>
          </a:bodyPr>
          <a:lstStyle/>
          <a:p>
            <a:pPr algn="r" rtl="1"/>
            <a:r>
              <a:rPr lang="ar-EG" sz="4800" dirty="0">
                <a:solidFill>
                  <a:schemeClr val="dk1"/>
                </a:solidFill>
                <a:latin typeface="Simplified Arabic" panose="02020603050405020304" pitchFamily="18" charset="-78"/>
                <a:cs typeface="Simplified Arabic" panose="02020603050405020304" pitchFamily="18" charset="-78"/>
                <a:sym typeface="Spartan Thin"/>
              </a:rPr>
              <a:t>فرضيات المشروع</a:t>
            </a:r>
            <a:endParaRPr lang="en-US" sz="1800" b="1"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5" name="TextBox 4">
            <a:extLst>
              <a:ext uri="{FF2B5EF4-FFF2-40B4-BE49-F238E27FC236}">
                <a16:creationId xmlns:a16="http://schemas.microsoft.com/office/drawing/2014/main" id="{49A0A5DD-9427-B614-C0DB-3A722CC6065A}"/>
              </a:ext>
            </a:extLst>
          </p:cNvPr>
          <p:cNvSpPr txBox="1"/>
          <p:nvPr/>
        </p:nvSpPr>
        <p:spPr>
          <a:xfrm>
            <a:off x="442210" y="1025755"/>
            <a:ext cx="6262140" cy="3724096"/>
          </a:xfrm>
          <a:prstGeom prst="rect">
            <a:avLst/>
          </a:prstGeom>
          <a:noFill/>
        </p:spPr>
        <p:txBody>
          <a:bodyPr wrap="square">
            <a:spAutoFit/>
          </a:bodyPr>
          <a:lstStyle/>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توافر البيانات الكافية عن الخدمات المقدمة من وحدة حي غرب.</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توافر البيانات الكافية عن موظفي وحدة حي غرب.</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نجاح تشغيل النظام في الجهة المعنية.</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عدم حدوث مشاكل في النظام وفي تشغيله داخل الوحدة.</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نجاح الموظفين في التأقلم مع النظام ومع تشغيل التكنولوجيا الجديدة.	</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سهوله تعامل المواطنين مع النظام ومع استخدام الانترنت.</a:t>
            </a:r>
          </a:p>
          <a:p>
            <a:pPr marL="285750" indent="-285750" algn="r" rtl="1">
              <a:lnSpc>
                <a:spcPct val="150000"/>
              </a:lnSpc>
              <a:buFont typeface="Wingdings" panose="05000000000000000000" pitchFamily="2" charset="2"/>
              <a:buChar char="v"/>
            </a:pPr>
            <a:r>
              <a:rPr lang="ar-EG" sz="1800" dirty="0">
                <a:cs typeface="Segoe UI Semilight" panose="020B0402040204020203" pitchFamily="34" charset="0"/>
              </a:rPr>
              <a:t>عدم حدوث أي مشاكل خارجية تعوق عمل النظام.</a:t>
            </a:r>
          </a:p>
          <a:p>
            <a:pPr algn="r" rtl="1"/>
            <a:endParaRPr lang="en-US" sz="2000" dirty="0"/>
          </a:p>
        </p:txBody>
      </p:sp>
    </p:spTree>
    <p:extLst>
      <p:ext uri="{BB962C8B-B14F-4D97-AF65-F5344CB8AC3E}">
        <p14:creationId xmlns:p14="http://schemas.microsoft.com/office/powerpoint/2010/main" val="53783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2255638" y="2110085"/>
            <a:ext cx="4632723" cy="923330"/>
          </a:xfrm>
          <a:prstGeom prst="rect">
            <a:avLst/>
          </a:prstGeom>
          <a:noFill/>
        </p:spPr>
        <p:txBody>
          <a:bodyPr wrap="square">
            <a:spAutoFit/>
          </a:bodyPr>
          <a:lstStyle/>
          <a:p>
            <a:r>
              <a:rPr lang="ar-EG" sz="5400" dirty="0">
                <a:solidFill>
                  <a:schemeClr val="dk1"/>
                </a:solidFill>
                <a:latin typeface="Simplified Arabic" panose="02020603050405020304" pitchFamily="18" charset="-78"/>
                <a:cs typeface="Simplified Arabic" panose="02020603050405020304" pitchFamily="18" charset="-78"/>
                <a:sym typeface="Spartan Thin"/>
              </a:rPr>
              <a:t>الأدوات المستخدمة</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3518987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3020050" y="80459"/>
            <a:ext cx="3103900" cy="830997"/>
          </a:xfrm>
          <a:prstGeom prst="rect">
            <a:avLst/>
          </a:prstGeom>
          <a:noFill/>
        </p:spPr>
        <p:txBody>
          <a:bodyPr wrap="square">
            <a:spAutoFit/>
          </a:bodyPr>
          <a:lstStyle/>
          <a:p>
            <a:pPr algn="r" rtl="1"/>
            <a:r>
              <a:rPr lang="en-US" sz="4800" dirty="0" err="1">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Edraw</a:t>
            </a:r>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 Max</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100012" y="1054077"/>
            <a:ext cx="6579393" cy="830997"/>
          </a:xfrm>
          <a:prstGeom prst="rect">
            <a:avLst/>
          </a:prstGeom>
          <a:noFill/>
        </p:spPr>
        <p:txBody>
          <a:bodyPr wrap="square">
            <a:spAutoFit/>
          </a:bodyPr>
          <a:lstStyle/>
          <a:p>
            <a:pPr algn="just" rtl="1"/>
            <a:r>
              <a:rPr lang="ar-EG" sz="2400" b="0" i="0" dirty="0">
                <a:solidFill>
                  <a:srgbClr val="C00000"/>
                </a:solidFill>
                <a:effectLst/>
                <a:latin typeface="Simplified Arabic" panose="02020603050405020304" pitchFamily="18" charset="-78"/>
                <a:cs typeface="Simplified Arabic" panose="02020603050405020304" pitchFamily="18" charset="-78"/>
              </a:rPr>
              <a:t>برنامج</a:t>
            </a:r>
            <a:r>
              <a:rPr lang="en-US" sz="2400" b="0" i="0" dirty="0" err="1">
                <a:solidFill>
                  <a:srgbClr val="C00000"/>
                </a:solidFill>
                <a:effectLst/>
                <a:latin typeface="Simplified Arabic" panose="02020603050405020304" pitchFamily="18" charset="-78"/>
                <a:cs typeface="Simplified Arabic" panose="02020603050405020304" pitchFamily="18" charset="-78"/>
              </a:rPr>
              <a:t>EDrawMax</a:t>
            </a:r>
            <a:r>
              <a:rPr lang="ar-EG" sz="2400" b="0" i="0" dirty="0">
                <a:solidFill>
                  <a:srgbClr val="C00000"/>
                </a:solidFill>
                <a:effectLst/>
                <a:latin typeface="Simplified Arabic" panose="02020603050405020304" pitchFamily="18" charset="-78"/>
                <a:cs typeface="Simplified Arabic" panose="02020603050405020304" pitchFamily="18" charset="-78"/>
              </a:rPr>
              <a:t> متخصص في الرسومات ومتكامل. يدعم إنشاء وتصميم كل من:</a:t>
            </a:r>
          </a:p>
        </p:txBody>
      </p:sp>
      <p:sp>
        <p:nvSpPr>
          <p:cNvPr id="9" name="TextBox 8">
            <a:extLst>
              <a:ext uri="{FF2B5EF4-FFF2-40B4-BE49-F238E27FC236}">
                <a16:creationId xmlns:a16="http://schemas.microsoft.com/office/drawing/2014/main" id="{DC348CBD-47B5-B30C-E7BA-CAAEC272A37D}"/>
              </a:ext>
            </a:extLst>
          </p:cNvPr>
          <p:cNvSpPr txBox="1"/>
          <p:nvPr/>
        </p:nvSpPr>
        <p:spPr>
          <a:xfrm>
            <a:off x="514350" y="2199977"/>
            <a:ext cx="5609600" cy="2031325"/>
          </a:xfrm>
          <a:prstGeom prst="rect">
            <a:avLst/>
          </a:prstGeom>
          <a:noFill/>
        </p:spPr>
        <p:txBody>
          <a:bodyPr wrap="square" numCol="2">
            <a:spAutoFit/>
          </a:bodyPr>
          <a:lstStyle/>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المخططات التنظيمية</a:t>
            </a: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مخططات الأعمال</a:t>
            </a: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مخططات الشبكة</a:t>
            </a: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بناء الخطط</a:t>
            </a:r>
          </a:p>
          <a:p>
            <a:pPr algn="just" rtl="1"/>
            <a:endParaRPr lang="en-US" sz="1800" b="0" i="0" dirty="0">
              <a:solidFill>
                <a:srgbClr val="555555"/>
              </a:solidFill>
              <a:effectLst/>
              <a:latin typeface="Segoe UI Semilight" panose="020B0402040204020203" pitchFamily="34" charset="0"/>
              <a:cs typeface="Segoe UI Semilight" panose="020B0402040204020203" pitchFamily="34" charset="0"/>
            </a:endParaRPr>
          </a:p>
          <a:p>
            <a:pPr algn="just" rtl="1"/>
            <a:endParaRPr lang="ar-EG" sz="1800" b="0" i="0" dirty="0">
              <a:solidFill>
                <a:srgbClr val="555555"/>
              </a:solidFill>
              <a:effectLst/>
              <a:latin typeface="Segoe UI Semilight" panose="020B0402040204020203" pitchFamily="34" charset="0"/>
              <a:cs typeface="Segoe UI Semilight" panose="020B0402040204020203" pitchFamily="34" charset="0"/>
            </a:endParaRPr>
          </a:p>
          <a:p>
            <a:pPr algn="just" rtl="1"/>
            <a:endParaRPr lang="ar-EG" sz="1800" dirty="0">
              <a:solidFill>
                <a:srgbClr val="555555"/>
              </a:solidFill>
              <a:latin typeface="Segoe UI Semilight" panose="020B0402040204020203" pitchFamily="34" charset="0"/>
              <a:cs typeface="Segoe UI Semilight" panose="020B0402040204020203" pitchFamily="34" charset="0"/>
            </a:endParaRP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الرسوم البيانية </a:t>
            </a:r>
            <a:r>
              <a:rPr lang="en-US" sz="1800" b="0" i="0" dirty="0">
                <a:solidFill>
                  <a:srgbClr val="555555"/>
                </a:solidFill>
                <a:effectLst/>
                <a:latin typeface="Segoe UI Semilight" panose="020B0402040204020203" pitchFamily="34" charset="0"/>
                <a:cs typeface="Segoe UI Semilight" panose="020B0402040204020203" pitchFamily="34" charset="0"/>
              </a:rPr>
              <a:t>UML</a:t>
            </a:r>
            <a:endParaRPr lang="ar-EG" sz="1800" b="0" i="0" dirty="0">
              <a:solidFill>
                <a:srgbClr val="555555"/>
              </a:solidFill>
              <a:effectLst/>
              <a:latin typeface="Segoe UI Semilight" panose="020B0402040204020203" pitchFamily="34" charset="0"/>
              <a:cs typeface="Segoe UI Semilight" panose="020B0402040204020203" pitchFamily="34" charset="0"/>
            </a:endParaRP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نماذج قواعد البيانات</a:t>
            </a: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الخرائط الذهنية</a:t>
            </a:r>
          </a:p>
          <a:p>
            <a:pPr marL="285750" indent="-285750" algn="just"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خرائط تدفق العمل</a:t>
            </a:r>
          </a:p>
          <a:p>
            <a:pPr marL="285750" indent="-285750" algn="r" rtl="1">
              <a:buFont typeface="Courier New" panose="02070309020205020404" pitchFamily="49" charset="0"/>
              <a:buChar char="o"/>
            </a:pPr>
            <a:r>
              <a:rPr lang="ar-EG" sz="1800" b="0" i="0" dirty="0">
                <a:solidFill>
                  <a:srgbClr val="555555"/>
                </a:solidFill>
                <a:effectLst/>
                <a:latin typeface="Segoe UI Semilight" panose="020B0402040204020203" pitchFamily="34" charset="0"/>
                <a:cs typeface="Segoe UI Semilight" panose="020B0402040204020203" pitchFamily="34" charset="0"/>
              </a:rPr>
              <a:t>رسوم</a:t>
            </a:r>
            <a:r>
              <a:rPr lang="en-US" sz="1800" b="0" i="0" dirty="0">
                <a:solidFill>
                  <a:srgbClr val="555555"/>
                </a:solidFill>
                <a:effectLst/>
                <a:latin typeface="Segoe UI Semilight" panose="020B0402040204020203" pitchFamily="34" charset="0"/>
                <a:cs typeface="Segoe UI Semilight" panose="020B0402040204020203" pitchFamily="34" charset="0"/>
              </a:rPr>
              <a:t> </a:t>
            </a:r>
            <a:r>
              <a:rPr lang="ar-EG" sz="1800" b="0" i="0" dirty="0">
                <a:solidFill>
                  <a:srgbClr val="555555"/>
                </a:solidFill>
                <a:effectLst/>
                <a:latin typeface="Segoe UI Semilight" panose="020B0402040204020203" pitchFamily="34" charset="0"/>
                <a:cs typeface="Segoe UI Semilight" panose="020B0402040204020203" pitchFamily="34" charset="0"/>
              </a:rPr>
              <a:t>توضيح الأفكار العلمية</a:t>
            </a:r>
          </a:p>
          <a:p>
            <a:pPr algn="just" rtl="1"/>
            <a:endParaRPr lang="ar-EG" sz="1800" b="0" i="0" dirty="0">
              <a:solidFill>
                <a:srgbClr val="555555"/>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3924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2257425" y="90222"/>
            <a:ext cx="4629150" cy="830997"/>
          </a:xfrm>
          <a:prstGeom prst="rect">
            <a:avLst/>
          </a:prstGeom>
          <a:noFill/>
        </p:spPr>
        <p:txBody>
          <a:bodyPr wrap="square">
            <a:spAutoFit/>
          </a:bodyPr>
          <a:lstStyle/>
          <a:p>
            <a:pPr algn="r" rtl="1"/>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visual studio code</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635794" y="921219"/>
            <a:ext cx="5815011" cy="1287212"/>
          </a:xfrm>
          <a:prstGeom prst="rect">
            <a:avLst/>
          </a:prstGeom>
          <a:noFill/>
        </p:spPr>
        <p:txBody>
          <a:bodyPr wrap="square">
            <a:spAutoFit/>
          </a:bodyPr>
          <a:lstStyle/>
          <a:p>
            <a:pPr marL="285750" indent="-285750" algn="just"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هو محرر للنص البرمجي من مايكروسوفت. المحرر مفتوح المصدر ويعمل على نظم التشغيل ويندوز وماك أو إس ولينكس. يعتمد المحرر على بيئة إلكترون.</a:t>
            </a:r>
            <a:endParaRPr lang="en-US" sz="1800" dirty="0">
              <a:solidFill>
                <a:srgbClr val="555555"/>
              </a:solidFill>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232B3493-FCAC-4765-49ED-0846EBBE70DF}"/>
              </a:ext>
            </a:extLst>
          </p:cNvPr>
          <p:cNvSpPr txBox="1"/>
          <p:nvPr/>
        </p:nvSpPr>
        <p:spPr>
          <a:xfrm>
            <a:off x="3243265" y="2276170"/>
            <a:ext cx="2264567" cy="882678"/>
          </a:xfrm>
          <a:prstGeom prst="rect">
            <a:avLst/>
          </a:prstGeom>
          <a:noFill/>
        </p:spPr>
        <p:txBody>
          <a:bodyPr wrap="square">
            <a:spAutoFit/>
          </a:bodyPr>
          <a:lstStyle/>
          <a:p>
            <a:pPr marL="0" marR="0" algn="ctr">
              <a:lnSpc>
                <a:spcPct val="107000"/>
              </a:lnSpc>
              <a:spcBef>
                <a:spcPts val="0"/>
              </a:spcBef>
              <a:spcAft>
                <a:spcPts val="800"/>
              </a:spcAft>
            </a:pPr>
            <a:r>
              <a:rPr lang="en-US" sz="4800" dirty="0">
                <a:solidFill>
                  <a:schemeClr val="dk1"/>
                </a:solidFill>
                <a:latin typeface="Simplified Arabic" panose="02020603050405020304" pitchFamily="18" charset="-78"/>
                <a:cs typeface="Simplified Arabic" panose="02020603050405020304" pitchFamily="18" charset="-78"/>
              </a:rPr>
              <a:t>XAMPP</a:t>
            </a:r>
          </a:p>
        </p:txBody>
      </p:sp>
      <p:sp>
        <p:nvSpPr>
          <p:cNvPr id="7" name="TextBox 6">
            <a:extLst>
              <a:ext uri="{FF2B5EF4-FFF2-40B4-BE49-F238E27FC236}">
                <a16:creationId xmlns:a16="http://schemas.microsoft.com/office/drawing/2014/main" id="{3D23323D-63AE-9F76-5361-004DADCB615D}"/>
              </a:ext>
            </a:extLst>
          </p:cNvPr>
          <p:cNvSpPr txBox="1"/>
          <p:nvPr/>
        </p:nvSpPr>
        <p:spPr>
          <a:xfrm>
            <a:off x="364330" y="3226588"/>
            <a:ext cx="6086475" cy="1287212"/>
          </a:xfrm>
          <a:prstGeom prst="rect">
            <a:avLst/>
          </a:prstGeom>
          <a:noFill/>
        </p:spPr>
        <p:txBody>
          <a:bodyPr wrap="square">
            <a:spAutoFit/>
          </a:bodyPr>
          <a:lstStyle/>
          <a:p>
            <a:pPr marL="285750" indent="-285750" algn="r"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هو حزمة تطبيقات حرة ومفتوحة المصدر وتتضمن بشكل رئيسي خادم إتش تي </a:t>
            </a:r>
            <a:r>
              <a:rPr lang="ar-EG" sz="1800" dirty="0" err="1">
                <a:solidFill>
                  <a:srgbClr val="555555"/>
                </a:solidFill>
                <a:latin typeface="Segoe UI Semilight" panose="020B0402040204020203" pitchFamily="34" charset="0"/>
                <a:cs typeface="Segoe UI Semilight" panose="020B0402040204020203" pitchFamily="34" charset="0"/>
              </a:rPr>
              <a:t>تي</a:t>
            </a:r>
            <a:r>
              <a:rPr lang="ar-EG" sz="1800" dirty="0">
                <a:solidFill>
                  <a:srgbClr val="555555"/>
                </a:solidFill>
                <a:latin typeface="Segoe UI Semilight" panose="020B0402040204020203" pitchFamily="34" charset="0"/>
                <a:cs typeface="Segoe UI Semilight" panose="020B0402040204020203" pitchFamily="34" charset="0"/>
              </a:rPr>
              <a:t> بي أباتشي، ماريا دي بي، ومفسر للتطبيقات المكتوبة بلغات البرمجة بي إتش بي وبيرل.</a:t>
            </a:r>
            <a:endParaRPr lang="en-US" sz="1800" dirty="0">
              <a:solidFill>
                <a:srgbClr val="555555"/>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885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2793206" y="90222"/>
            <a:ext cx="3557587" cy="830997"/>
          </a:xfrm>
          <a:prstGeom prst="rect">
            <a:avLst/>
          </a:prstGeom>
          <a:noFill/>
        </p:spPr>
        <p:txBody>
          <a:bodyPr wrap="square">
            <a:spAutoFit/>
          </a:bodyPr>
          <a:lstStyle/>
          <a:p>
            <a:pPr algn="r" rtl="1"/>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PhpMyAdmin</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635794" y="921219"/>
            <a:ext cx="5815011" cy="1702710"/>
          </a:xfrm>
          <a:prstGeom prst="rect">
            <a:avLst/>
          </a:prstGeom>
          <a:noFill/>
        </p:spPr>
        <p:txBody>
          <a:bodyPr wrap="square">
            <a:spAutoFit/>
          </a:bodyPr>
          <a:lstStyle/>
          <a:p>
            <a:pPr marL="285750" indent="-285750" algn="just"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بي إتش بي ماي أدمن ‏ هي أداة حرة/مفتوحة المصدر لتمكين مديري النظام من إدارة قواعد بيانات ماي إس كيو إل على الإنترنت. يمكنها حاليا إنشاء/إلقاء قواعد البيانات، وإنشاء/إلقاء/تعديل الجداول، وحذف/تعديل/إضافة الحقول</a:t>
            </a:r>
            <a:endParaRPr lang="en-US" sz="1800" dirty="0">
              <a:solidFill>
                <a:srgbClr val="555555"/>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22113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2255638" y="2110085"/>
            <a:ext cx="4632723" cy="923330"/>
          </a:xfrm>
          <a:prstGeom prst="rect">
            <a:avLst/>
          </a:prstGeom>
          <a:noFill/>
        </p:spPr>
        <p:txBody>
          <a:bodyPr wrap="square">
            <a:spAutoFit/>
          </a:bodyPr>
          <a:lstStyle/>
          <a:p>
            <a:r>
              <a:rPr lang="ar-EG" sz="5400" dirty="0">
                <a:solidFill>
                  <a:schemeClr val="dk1"/>
                </a:solidFill>
                <a:latin typeface="Simplified Arabic" panose="02020603050405020304" pitchFamily="18" charset="-78"/>
                <a:cs typeface="Simplified Arabic" panose="02020603050405020304" pitchFamily="18" charset="-78"/>
                <a:sym typeface="Spartan Thin"/>
              </a:rPr>
              <a:t>اللغات المستخدمة</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146191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3629026" y="147372"/>
            <a:ext cx="1878806" cy="830997"/>
          </a:xfrm>
          <a:prstGeom prst="rect">
            <a:avLst/>
          </a:prstGeom>
          <a:noFill/>
        </p:spPr>
        <p:txBody>
          <a:bodyPr wrap="square">
            <a:spAutoFit/>
          </a:bodyPr>
          <a:lstStyle/>
          <a:p>
            <a:pPr algn="r" rtl="1"/>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HTML</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635794" y="921219"/>
            <a:ext cx="5815011" cy="871713"/>
          </a:xfrm>
          <a:prstGeom prst="rect">
            <a:avLst/>
          </a:prstGeom>
          <a:noFill/>
        </p:spPr>
        <p:txBody>
          <a:bodyPr wrap="square">
            <a:spAutoFit/>
          </a:bodyPr>
          <a:lstStyle/>
          <a:p>
            <a:pPr marL="285750" indent="-285750" algn="just"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هي لغات ترميز النصوص أو كما يعرف بلغة توصيف النص. هي لغة بناء هيكل الموقع الذي سيتم عرضه في المتصفح.</a:t>
            </a:r>
            <a:endParaRPr lang="en-US" sz="1800" dirty="0">
              <a:solidFill>
                <a:srgbClr val="555555"/>
              </a:solidFill>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232B3493-FCAC-4765-49ED-0846EBBE70DF}"/>
              </a:ext>
            </a:extLst>
          </p:cNvPr>
          <p:cNvSpPr txBox="1"/>
          <p:nvPr/>
        </p:nvSpPr>
        <p:spPr>
          <a:xfrm>
            <a:off x="3243265" y="2276170"/>
            <a:ext cx="2264567" cy="882678"/>
          </a:xfrm>
          <a:prstGeom prst="rect">
            <a:avLst/>
          </a:prstGeom>
          <a:noFill/>
        </p:spPr>
        <p:txBody>
          <a:bodyPr wrap="square">
            <a:spAutoFit/>
          </a:bodyPr>
          <a:lstStyle/>
          <a:p>
            <a:pPr marL="0" marR="0" algn="ctr">
              <a:lnSpc>
                <a:spcPct val="107000"/>
              </a:lnSpc>
              <a:spcBef>
                <a:spcPts val="0"/>
              </a:spcBef>
              <a:spcAft>
                <a:spcPts val="800"/>
              </a:spcAft>
            </a:pPr>
            <a:r>
              <a:rPr lang="en-US" sz="4800" dirty="0">
                <a:solidFill>
                  <a:schemeClr val="dk1"/>
                </a:solidFill>
                <a:latin typeface="Simplified Arabic" panose="02020603050405020304" pitchFamily="18" charset="-78"/>
                <a:cs typeface="Simplified Arabic" panose="02020603050405020304" pitchFamily="18" charset="-78"/>
              </a:rPr>
              <a:t>CSS</a:t>
            </a:r>
          </a:p>
        </p:txBody>
      </p:sp>
      <p:sp>
        <p:nvSpPr>
          <p:cNvPr id="7" name="TextBox 6">
            <a:extLst>
              <a:ext uri="{FF2B5EF4-FFF2-40B4-BE49-F238E27FC236}">
                <a16:creationId xmlns:a16="http://schemas.microsoft.com/office/drawing/2014/main" id="{3D23323D-63AE-9F76-5361-004DADCB615D}"/>
              </a:ext>
            </a:extLst>
          </p:cNvPr>
          <p:cNvSpPr txBox="1"/>
          <p:nvPr/>
        </p:nvSpPr>
        <p:spPr>
          <a:xfrm>
            <a:off x="364330" y="3226588"/>
            <a:ext cx="6086475" cy="1287212"/>
          </a:xfrm>
          <a:prstGeom prst="rect">
            <a:avLst/>
          </a:prstGeom>
          <a:noFill/>
        </p:spPr>
        <p:txBody>
          <a:bodyPr wrap="square">
            <a:spAutoFit/>
          </a:bodyPr>
          <a:lstStyle/>
          <a:p>
            <a:pPr marL="285750" indent="-285750" algn="r"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تأتي مع لغة </a:t>
            </a:r>
            <a:r>
              <a:rPr lang="en-US" sz="1800" dirty="0">
                <a:solidFill>
                  <a:srgbClr val="555555"/>
                </a:solidFill>
                <a:latin typeface="Segoe UI Semilight" panose="020B0402040204020203" pitchFamily="34" charset="0"/>
                <a:cs typeface="Segoe UI Semilight" panose="020B0402040204020203" pitchFamily="34" charset="0"/>
              </a:rPr>
              <a:t>HTML </a:t>
            </a:r>
            <a:r>
              <a:rPr lang="ar-EG" sz="1800" dirty="0">
                <a:solidFill>
                  <a:srgbClr val="555555"/>
                </a:solidFill>
                <a:latin typeface="Segoe UI Semilight" panose="020B0402040204020203" pitchFamily="34" charset="0"/>
                <a:cs typeface="Segoe UI Semilight" panose="020B0402040204020203" pitchFamily="34" charset="0"/>
              </a:rPr>
              <a:t>ومنها تقوم بتحديد تنسيق الموقع من ألوان وتصميم وخطوط. هي لغة تنسيق لصفحات الويب تهتم بشكل تصميم </a:t>
            </a:r>
            <a:endParaRPr lang="en-US" sz="1800" dirty="0">
              <a:solidFill>
                <a:srgbClr val="555555"/>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8106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3036095" y="214201"/>
            <a:ext cx="2678905" cy="830997"/>
          </a:xfrm>
          <a:prstGeom prst="rect">
            <a:avLst/>
          </a:prstGeom>
          <a:noFill/>
        </p:spPr>
        <p:txBody>
          <a:bodyPr wrap="square">
            <a:spAutoFit/>
          </a:bodyPr>
          <a:lstStyle/>
          <a:p>
            <a:pPr algn="r" rtl="1"/>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Bootstrap</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635794" y="921219"/>
            <a:ext cx="5815011" cy="871713"/>
          </a:xfrm>
          <a:prstGeom prst="rect">
            <a:avLst/>
          </a:prstGeom>
          <a:noFill/>
        </p:spPr>
        <p:txBody>
          <a:bodyPr wrap="square">
            <a:spAutoFit/>
          </a:bodyPr>
          <a:lstStyle/>
          <a:p>
            <a:pPr marL="285750" indent="-285750" algn="just"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عبارة عن إطار عمل مفتوح المصدر يساعد على تصميم مواقع الويب وتطبيقاته.</a:t>
            </a:r>
            <a:endParaRPr lang="en-US" sz="1800" dirty="0">
              <a:solidFill>
                <a:srgbClr val="555555"/>
              </a:solidFill>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232B3493-FCAC-4765-49ED-0846EBBE70DF}"/>
              </a:ext>
            </a:extLst>
          </p:cNvPr>
          <p:cNvSpPr txBox="1"/>
          <p:nvPr/>
        </p:nvSpPr>
        <p:spPr>
          <a:xfrm>
            <a:off x="3032523" y="2247595"/>
            <a:ext cx="3078954" cy="882678"/>
          </a:xfrm>
          <a:prstGeom prst="rect">
            <a:avLst/>
          </a:prstGeom>
          <a:noFill/>
        </p:spPr>
        <p:txBody>
          <a:bodyPr wrap="square">
            <a:spAutoFit/>
          </a:bodyPr>
          <a:lstStyle/>
          <a:p>
            <a:pPr marL="0" marR="0" algn="ctr">
              <a:lnSpc>
                <a:spcPct val="107000"/>
              </a:lnSpc>
              <a:spcBef>
                <a:spcPts val="0"/>
              </a:spcBef>
              <a:spcAft>
                <a:spcPts val="800"/>
              </a:spcAft>
            </a:pPr>
            <a:r>
              <a:rPr lang="en-US" sz="4800" dirty="0">
                <a:solidFill>
                  <a:schemeClr val="dk1"/>
                </a:solidFill>
                <a:latin typeface="Simplified Arabic" panose="02020603050405020304" pitchFamily="18" charset="-78"/>
                <a:cs typeface="Simplified Arabic" panose="02020603050405020304" pitchFamily="18" charset="-78"/>
              </a:rPr>
              <a:t>JavaScript</a:t>
            </a:r>
          </a:p>
        </p:txBody>
      </p:sp>
      <p:sp>
        <p:nvSpPr>
          <p:cNvPr id="7" name="TextBox 6">
            <a:extLst>
              <a:ext uri="{FF2B5EF4-FFF2-40B4-BE49-F238E27FC236}">
                <a16:creationId xmlns:a16="http://schemas.microsoft.com/office/drawing/2014/main" id="{3D23323D-63AE-9F76-5361-004DADCB615D}"/>
              </a:ext>
            </a:extLst>
          </p:cNvPr>
          <p:cNvSpPr txBox="1"/>
          <p:nvPr/>
        </p:nvSpPr>
        <p:spPr>
          <a:xfrm>
            <a:off x="364330" y="3226588"/>
            <a:ext cx="6086475" cy="1287212"/>
          </a:xfrm>
          <a:prstGeom prst="rect">
            <a:avLst/>
          </a:prstGeom>
          <a:noFill/>
        </p:spPr>
        <p:txBody>
          <a:bodyPr wrap="square">
            <a:spAutoFit/>
          </a:bodyPr>
          <a:lstStyle/>
          <a:p>
            <a:pPr marL="285750" indent="-285750" algn="r"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لغة برمجة تستخدم أكثر في العناصر التفاعلية في الصفحة كالقوائم المنسدلة واستمارة الاتصال. بالإضافة لهذه اللغات الأساسية توجد بعض الإضافات اللازمة لبناء أي موقع.</a:t>
            </a:r>
            <a:endParaRPr lang="en-US" sz="1800" dirty="0">
              <a:solidFill>
                <a:srgbClr val="555555"/>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0343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3911203" y="214201"/>
            <a:ext cx="1321594" cy="830997"/>
          </a:xfrm>
          <a:prstGeom prst="rect">
            <a:avLst/>
          </a:prstGeom>
          <a:noFill/>
        </p:spPr>
        <p:txBody>
          <a:bodyPr wrap="square">
            <a:spAutoFit/>
          </a:bodyPr>
          <a:lstStyle/>
          <a:p>
            <a:pPr algn="r" rtl="1"/>
            <a:r>
              <a:rPr lang="en-US" sz="4800" dirty="0">
                <a:solidFill>
                  <a:schemeClr val="dk1"/>
                </a:solidFill>
                <a:effectLst/>
                <a:latin typeface="Simplified Arabic" panose="02020603050405020304" pitchFamily="18" charset="-78"/>
                <a:ea typeface="Times New Roman" panose="02020603050405020304" pitchFamily="18" charset="0"/>
                <a:cs typeface="Simplified Arabic" panose="02020603050405020304" pitchFamily="18" charset="-78"/>
                <a:sym typeface="Spartan Thin"/>
              </a:rPr>
              <a:t>PHP</a:t>
            </a:r>
            <a:endParaRPr lang="en-US" sz="1800" dirty="0">
              <a:solidFill>
                <a:srgbClr val="1481AB"/>
              </a:solidFill>
              <a:effectLst/>
              <a:latin typeface="Simplified Arabic" panose="02020603050405020304" pitchFamily="18" charset="-78"/>
              <a:ea typeface="Times New Roman" panose="02020603050405020304" pitchFamily="18" charset="0"/>
              <a:cs typeface="Simplified Arabic" panose="02020603050405020304" pitchFamily="18" charset="-78"/>
            </a:endParaRPr>
          </a:p>
        </p:txBody>
      </p:sp>
      <p:sp>
        <p:nvSpPr>
          <p:cNvPr id="6" name="TextBox 5">
            <a:extLst>
              <a:ext uri="{FF2B5EF4-FFF2-40B4-BE49-F238E27FC236}">
                <a16:creationId xmlns:a16="http://schemas.microsoft.com/office/drawing/2014/main" id="{4D5D8A90-E041-D897-27E4-0A1F4385672B}"/>
              </a:ext>
            </a:extLst>
          </p:cNvPr>
          <p:cNvSpPr txBox="1"/>
          <p:nvPr/>
        </p:nvSpPr>
        <p:spPr>
          <a:xfrm>
            <a:off x="635794" y="832221"/>
            <a:ext cx="5815011" cy="1702710"/>
          </a:xfrm>
          <a:prstGeom prst="rect">
            <a:avLst/>
          </a:prstGeom>
          <a:noFill/>
        </p:spPr>
        <p:txBody>
          <a:bodyPr wrap="square">
            <a:spAutoFit/>
          </a:bodyPr>
          <a:lstStyle/>
          <a:p>
            <a:pPr marL="285750" indent="-285750" algn="just"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باستخدام </a:t>
            </a:r>
            <a:r>
              <a:rPr lang="en-US" sz="1800" dirty="0">
                <a:solidFill>
                  <a:srgbClr val="555555"/>
                </a:solidFill>
                <a:latin typeface="Segoe UI Semilight" panose="020B0402040204020203" pitchFamily="34" charset="0"/>
                <a:cs typeface="Segoe UI Semilight" panose="020B0402040204020203" pitchFamily="34" charset="0"/>
              </a:rPr>
              <a:t>PHP، </a:t>
            </a:r>
            <a:r>
              <a:rPr lang="ar-EG" sz="1800" dirty="0">
                <a:solidFill>
                  <a:srgbClr val="555555"/>
                </a:solidFill>
                <a:latin typeface="Segoe UI Semilight" panose="020B0402040204020203" pitchFamily="34" charset="0"/>
                <a:cs typeface="Segoe UI Semilight" panose="020B0402040204020203" pitchFamily="34" charset="0"/>
              </a:rPr>
              <a:t>يمكنك العمل على “تطبيقات الويب”؛ مثل إنشاء صفحات تسجيل الدّخول إلى اسم المستخدم وكلمة المرور، والتّحقّق من التّفاصيل من نموذج، وإنشاء المنتديات، ومعارض الصور، والاستطلاعات، والكثير غيرها.</a:t>
            </a:r>
            <a:endParaRPr lang="en-US" sz="1800" dirty="0">
              <a:solidFill>
                <a:srgbClr val="555555"/>
              </a:solidFill>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232B3493-FCAC-4765-49ED-0846EBBE70DF}"/>
              </a:ext>
            </a:extLst>
          </p:cNvPr>
          <p:cNvSpPr txBox="1"/>
          <p:nvPr/>
        </p:nvSpPr>
        <p:spPr>
          <a:xfrm>
            <a:off x="3425429" y="2571750"/>
            <a:ext cx="2293142" cy="882678"/>
          </a:xfrm>
          <a:prstGeom prst="rect">
            <a:avLst/>
          </a:prstGeom>
          <a:noFill/>
        </p:spPr>
        <p:txBody>
          <a:bodyPr wrap="square">
            <a:spAutoFit/>
          </a:bodyPr>
          <a:lstStyle/>
          <a:p>
            <a:pPr marL="0" marR="0" algn="ctr">
              <a:lnSpc>
                <a:spcPct val="107000"/>
              </a:lnSpc>
              <a:spcBef>
                <a:spcPts val="0"/>
              </a:spcBef>
              <a:spcAft>
                <a:spcPts val="800"/>
              </a:spcAft>
            </a:pPr>
            <a:r>
              <a:rPr lang="en-US" sz="4800" dirty="0">
                <a:solidFill>
                  <a:schemeClr val="dk1"/>
                </a:solidFill>
                <a:latin typeface="Simplified Arabic" panose="02020603050405020304" pitchFamily="18" charset="-78"/>
                <a:cs typeface="Simplified Arabic" panose="02020603050405020304" pitchFamily="18" charset="-78"/>
              </a:rPr>
              <a:t>MYSQL</a:t>
            </a:r>
          </a:p>
        </p:txBody>
      </p:sp>
      <p:sp>
        <p:nvSpPr>
          <p:cNvPr id="7" name="TextBox 6">
            <a:extLst>
              <a:ext uri="{FF2B5EF4-FFF2-40B4-BE49-F238E27FC236}">
                <a16:creationId xmlns:a16="http://schemas.microsoft.com/office/drawing/2014/main" id="{3D23323D-63AE-9F76-5361-004DADCB615D}"/>
              </a:ext>
            </a:extLst>
          </p:cNvPr>
          <p:cNvSpPr txBox="1"/>
          <p:nvPr/>
        </p:nvSpPr>
        <p:spPr>
          <a:xfrm>
            <a:off x="364330" y="3226588"/>
            <a:ext cx="6086475" cy="1287212"/>
          </a:xfrm>
          <a:prstGeom prst="rect">
            <a:avLst/>
          </a:prstGeom>
          <a:noFill/>
        </p:spPr>
        <p:txBody>
          <a:bodyPr wrap="square">
            <a:spAutoFit/>
          </a:bodyPr>
          <a:lstStyle/>
          <a:p>
            <a:pPr marL="285750" indent="-285750" algn="r" rtl="1">
              <a:lnSpc>
                <a:spcPct val="150000"/>
              </a:lnSpc>
              <a:buFont typeface="Courier New" panose="02070309020205020404" pitchFamily="49" charset="0"/>
              <a:buChar char="o"/>
            </a:pPr>
            <a:r>
              <a:rPr lang="ar-EG" sz="1800" dirty="0">
                <a:solidFill>
                  <a:srgbClr val="555555"/>
                </a:solidFill>
                <a:latin typeface="Segoe UI Semilight" panose="020B0402040204020203" pitchFamily="34" charset="0"/>
                <a:cs typeface="Segoe UI Semilight" panose="020B0402040204020203" pitchFamily="34" charset="0"/>
              </a:rPr>
              <a:t>نظام إدارة قواعد البيانات الارتباطية مفتوح المصدر (</a:t>
            </a:r>
            <a:r>
              <a:rPr lang="en-US" sz="1800" dirty="0">
                <a:solidFill>
                  <a:srgbClr val="555555"/>
                </a:solidFill>
                <a:latin typeface="Segoe UI Semilight" panose="020B0402040204020203" pitchFamily="34" charset="0"/>
                <a:cs typeface="Segoe UI Semilight" panose="020B0402040204020203" pitchFamily="34" charset="0"/>
              </a:rPr>
              <a:t>RDBMS)، </a:t>
            </a:r>
            <a:r>
              <a:rPr lang="ar-EG" sz="1800" dirty="0">
                <a:solidFill>
                  <a:srgbClr val="555555"/>
                </a:solidFill>
                <a:latin typeface="Segoe UI Semilight" panose="020B0402040204020203" pitchFamily="34" charset="0"/>
                <a:cs typeface="Segoe UI Semilight" panose="020B0402040204020203" pitchFamily="34" charset="0"/>
              </a:rPr>
              <a:t>هو نظام </a:t>
            </a:r>
            <a:r>
              <a:rPr lang="en-US" sz="1800" dirty="0">
                <a:solidFill>
                  <a:srgbClr val="555555"/>
                </a:solidFill>
                <a:latin typeface="Segoe UI Semilight" panose="020B0402040204020203" pitchFamily="34" charset="0"/>
                <a:cs typeface="Segoe UI Semilight" panose="020B0402040204020203" pitchFamily="34" charset="0"/>
              </a:rPr>
              <a:t>RDBMS </a:t>
            </a:r>
            <a:r>
              <a:rPr lang="ar-EG" sz="1800" dirty="0">
                <a:solidFill>
                  <a:srgbClr val="555555"/>
                </a:solidFill>
                <a:latin typeface="Segoe UI Semilight" panose="020B0402040204020203" pitchFamily="34" charset="0"/>
                <a:cs typeface="Segoe UI Semilight" panose="020B0402040204020203" pitchFamily="34" charset="0"/>
              </a:rPr>
              <a:t>شائع لتطبيقات الويب لأنه سهل الاستخدام وسريع وموثوق.</a:t>
            </a:r>
            <a:endParaRPr lang="en-US" sz="1800" dirty="0">
              <a:solidFill>
                <a:srgbClr val="555555"/>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3403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3039665" y="2110085"/>
            <a:ext cx="3064669" cy="923330"/>
          </a:xfrm>
          <a:prstGeom prst="rect">
            <a:avLst/>
          </a:prstGeom>
          <a:noFill/>
        </p:spPr>
        <p:txBody>
          <a:bodyPr wrap="square">
            <a:spAutoFit/>
          </a:bodyPr>
          <a:lstStyle/>
          <a:p>
            <a:r>
              <a:rPr lang="ar-EG" sz="5400" dirty="0">
                <a:solidFill>
                  <a:schemeClr val="dk1"/>
                </a:solidFill>
                <a:latin typeface="Simplified Arabic" panose="02020603050405020304" pitchFamily="18" charset="-78"/>
                <a:cs typeface="Simplified Arabic" panose="02020603050405020304" pitchFamily="18" charset="-78"/>
                <a:sym typeface="Spartan Thin"/>
              </a:rPr>
              <a:t>تحليل النظام</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77597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l="100000" t="14414" r="100000" b="29059"/>
          <a:stretch/>
        </p:blipFill>
        <p:spPr>
          <a:xfrm>
            <a:off x="3087749" y="2"/>
            <a:ext cx="6056262" cy="5143500"/>
          </a:xfrm>
          <a:custGeom>
            <a:avLst/>
            <a:gdLst/>
            <a:ahLst/>
            <a:cxnLst/>
            <a:rect l="l" t="t" r="r" b="b"/>
            <a:pathLst>
              <a:path w="21600" h="21600" extrusionOk="0">
                <a:moveTo>
                  <a:pt x="9906" y="0"/>
                </a:moveTo>
                <a:lnTo>
                  <a:pt x="5472" y="5331"/>
                </a:lnTo>
                <a:lnTo>
                  <a:pt x="13873" y="5331"/>
                </a:lnTo>
                <a:lnTo>
                  <a:pt x="0" y="21600"/>
                </a:lnTo>
                <a:lnTo>
                  <a:pt x="21590" y="21600"/>
                </a:lnTo>
                <a:lnTo>
                  <a:pt x="21600" y="0"/>
                </a:lnTo>
                <a:lnTo>
                  <a:pt x="9906" y="0"/>
                </a:lnTo>
                <a:close/>
              </a:path>
            </a:pathLst>
          </a:custGeom>
          <a:noFill/>
          <a:ln>
            <a:noFill/>
          </a:ln>
        </p:spPr>
      </p:pic>
      <p:sp>
        <p:nvSpPr>
          <p:cNvPr id="149" name="Google Shape;149;p17"/>
          <p:cNvSpPr/>
          <p:nvPr/>
        </p:nvSpPr>
        <p:spPr>
          <a:xfrm>
            <a:off x="3096674" y="0"/>
            <a:ext cx="6047327" cy="5135737"/>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rgbClr val="FCEE21">
              <a:alpha val="469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7"/>
          <p:cNvSpPr txBox="1">
            <a:spLocks noGrp="1"/>
          </p:cNvSpPr>
          <p:nvPr>
            <p:ph type="ctrTitle" idx="4294967295"/>
          </p:nvPr>
        </p:nvSpPr>
        <p:spPr>
          <a:xfrm>
            <a:off x="5559945" y="260305"/>
            <a:ext cx="2976971" cy="77462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ar-EG" sz="5400" dirty="0">
                <a:latin typeface="Simplified Arabic" panose="02020603050405020304" pitchFamily="18" charset="-78"/>
                <a:cs typeface="Simplified Arabic" panose="02020603050405020304" pitchFamily="18" charset="-78"/>
              </a:rPr>
              <a:t>تحت اشراف</a:t>
            </a:r>
            <a:endParaRPr sz="5400" dirty="0">
              <a:latin typeface="Simplified Arabic" panose="02020603050405020304" pitchFamily="18" charset="-78"/>
              <a:cs typeface="Simplified Arabic" panose="02020603050405020304" pitchFamily="18" charset="-78"/>
            </a:endParaRPr>
          </a:p>
        </p:txBody>
      </p:sp>
      <p:sp>
        <p:nvSpPr>
          <p:cNvPr id="151" name="Google Shape;151;p17"/>
          <p:cNvSpPr txBox="1">
            <a:spLocks noGrp="1"/>
          </p:cNvSpPr>
          <p:nvPr>
            <p:ph type="subTitle" idx="4294967295"/>
          </p:nvPr>
        </p:nvSpPr>
        <p:spPr>
          <a:xfrm>
            <a:off x="395920" y="2051824"/>
            <a:ext cx="2971747" cy="2894828"/>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ar-EG" sz="2400" b="1" dirty="0">
                <a:latin typeface="Microsoft Sans Serif" panose="020B0604020202020204" pitchFamily="34" charset="0"/>
                <a:ea typeface="Microsoft Sans Serif" panose="020B0604020202020204" pitchFamily="34" charset="0"/>
                <a:cs typeface="Microsoft Sans Serif" panose="020B0604020202020204" pitchFamily="34" charset="0"/>
              </a:rPr>
              <a:t>دكتور: ياسر العوضي</a:t>
            </a:r>
          </a:p>
          <a:p>
            <a:pPr marL="0" lvl="0" indent="0" algn="r" rtl="0">
              <a:lnSpc>
                <a:spcPct val="150000"/>
              </a:lnSpc>
              <a:spcBef>
                <a:spcPts val="0"/>
              </a:spcBef>
              <a:spcAft>
                <a:spcPts val="0"/>
              </a:spcAft>
              <a:buNone/>
            </a:pPr>
            <a:r>
              <a:rPr lang="ar-EG" sz="2400" b="1" dirty="0" err="1">
                <a:latin typeface="Microsoft Sans Serif" panose="020B0604020202020204" pitchFamily="34" charset="0"/>
                <a:ea typeface="Microsoft Sans Serif" panose="020B0604020202020204" pitchFamily="34" charset="0"/>
                <a:cs typeface="Microsoft Sans Serif" panose="020B0604020202020204" pitchFamily="34" charset="0"/>
              </a:rPr>
              <a:t>بشمهندس</a:t>
            </a:r>
            <a:r>
              <a:rPr lang="ar-EG" sz="2400" b="1" dirty="0">
                <a:latin typeface="Microsoft Sans Serif" panose="020B0604020202020204" pitchFamily="34" charset="0"/>
                <a:ea typeface="Microsoft Sans Serif" panose="020B0604020202020204" pitchFamily="34" charset="0"/>
                <a:cs typeface="Microsoft Sans Serif" panose="020B0604020202020204" pitchFamily="34" charset="0"/>
              </a:rPr>
              <a:t>: محمد الأمير</a:t>
            </a:r>
          </a:p>
          <a:p>
            <a:pPr marL="0" lvl="0" indent="0" algn="r" rtl="0">
              <a:lnSpc>
                <a:spcPct val="150000"/>
              </a:lnSpc>
              <a:spcBef>
                <a:spcPts val="0"/>
              </a:spcBef>
              <a:spcAft>
                <a:spcPts val="0"/>
              </a:spcAft>
              <a:buNone/>
            </a:pPr>
            <a:r>
              <a:rPr lang="ar-EG" sz="2400" b="1" dirty="0" err="1">
                <a:latin typeface="Microsoft Sans Serif" panose="020B0604020202020204" pitchFamily="34" charset="0"/>
                <a:ea typeface="Microsoft Sans Serif" panose="020B0604020202020204" pitchFamily="34" charset="0"/>
                <a:cs typeface="Microsoft Sans Serif" panose="020B0604020202020204" pitchFamily="34" charset="0"/>
              </a:rPr>
              <a:t>بشمهندسه</a:t>
            </a:r>
            <a:r>
              <a:rPr lang="ar-EG" sz="2400" b="1" dirty="0">
                <a:latin typeface="Microsoft Sans Serif" panose="020B0604020202020204" pitchFamily="34" charset="0"/>
                <a:ea typeface="Microsoft Sans Serif" panose="020B0604020202020204" pitchFamily="34" charset="0"/>
                <a:cs typeface="Microsoft Sans Serif" panose="020B0604020202020204" pitchFamily="34" charset="0"/>
              </a:rPr>
              <a:t>: سحر فخري</a:t>
            </a:r>
            <a:endParaRPr sz="24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52" name="Google Shape;152;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
        <p:nvSpPr>
          <p:cNvPr id="2" name="Google Shape;149;p17">
            <a:extLst>
              <a:ext uri="{FF2B5EF4-FFF2-40B4-BE49-F238E27FC236}">
                <a16:creationId xmlns:a16="http://schemas.microsoft.com/office/drawing/2014/main" id="{C14C9C30-7D5F-6127-9B39-F3E688FE37D0}"/>
              </a:ext>
            </a:extLst>
          </p:cNvPr>
          <p:cNvSpPr/>
          <p:nvPr/>
        </p:nvSpPr>
        <p:spPr>
          <a:xfrm>
            <a:off x="144686" y="647617"/>
            <a:ext cx="3912433" cy="3711670"/>
          </a:xfrm>
          <a:custGeom>
            <a:avLst/>
            <a:gdLst/>
            <a:ahLst/>
            <a:cxnLst/>
            <a:rect l="l" t="t" r="r" b="b"/>
            <a:pathLst>
              <a:path w="8063103" h="6847649" extrusionOk="0">
                <a:moveTo>
                  <a:pt x="3697478" y="0"/>
                </a:moveTo>
                <a:lnTo>
                  <a:pt x="2042795" y="1689926"/>
                </a:lnTo>
                <a:lnTo>
                  <a:pt x="5178235" y="1689926"/>
                </a:lnTo>
                <a:lnTo>
                  <a:pt x="0" y="6847650"/>
                </a:lnTo>
                <a:lnTo>
                  <a:pt x="2412429" y="6847650"/>
                </a:lnTo>
                <a:lnTo>
                  <a:pt x="6373178" y="2884869"/>
                </a:lnTo>
                <a:lnTo>
                  <a:pt x="6373178" y="6020308"/>
                </a:lnTo>
                <a:lnTo>
                  <a:pt x="8063103" y="4365625"/>
                </a:lnTo>
                <a:lnTo>
                  <a:pt x="8063103" y="0"/>
                </a:lnTo>
                <a:lnTo>
                  <a:pt x="3697478" y="0"/>
                </a:lnTo>
                <a:close/>
              </a:path>
            </a:pathLst>
          </a:custGeom>
          <a:solidFill>
            <a:srgbClr val="FCEE21">
              <a:alpha val="46930"/>
            </a:srgb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dirty="0">
              <a:solidFill>
                <a:srgbClr val="000000"/>
              </a:solidFill>
              <a:latin typeface="Arabic Typesetting" panose="03020402040406030203" pitchFamily="66" charset="-78"/>
              <a:ea typeface="Calibri"/>
              <a:cs typeface="Arabic Typesetting" panose="03020402040406030203" pitchFamily="66" charset="-78"/>
              <a:sym typeface="Calibri"/>
            </a:endParaRPr>
          </a:p>
        </p:txBody>
      </p:sp>
      <p:sp>
        <p:nvSpPr>
          <p:cNvPr id="3" name="Arrow: Right 2">
            <a:extLst>
              <a:ext uri="{FF2B5EF4-FFF2-40B4-BE49-F238E27FC236}">
                <a16:creationId xmlns:a16="http://schemas.microsoft.com/office/drawing/2014/main" id="{15B92A04-6C8F-3FEA-C684-BF75891498D9}"/>
              </a:ext>
            </a:extLst>
          </p:cNvPr>
          <p:cNvSpPr/>
          <p:nvPr/>
        </p:nvSpPr>
        <p:spPr>
          <a:xfrm flipH="1">
            <a:off x="8579580" y="515576"/>
            <a:ext cx="449704" cy="264083"/>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l="16420" t="8611" r="4539" b="14861"/>
          <a:stretch/>
        </p:blipFill>
        <p:spPr>
          <a:xfrm>
            <a:off x="735806" y="128588"/>
            <a:ext cx="7893844" cy="4843462"/>
          </a:xfrm>
          <a:prstGeom prst="rect">
            <a:avLst/>
          </a:prstGeom>
        </p:spPr>
      </p:pic>
    </p:spTree>
    <p:extLst>
      <p:ext uri="{BB962C8B-B14F-4D97-AF65-F5344CB8AC3E}">
        <p14:creationId xmlns:p14="http://schemas.microsoft.com/office/powerpoint/2010/main" val="148220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b="39445"/>
          <a:stretch/>
        </p:blipFill>
        <p:spPr>
          <a:xfrm>
            <a:off x="314325" y="0"/>
            <a:ext cx="8379619" cy="4972050"/>
          </a:xfrm>
          <a:prstGeom prst="rect">
            <a:avLst/>
          </a:prstGeom>
        </p:spPr>
      </p:pic>
    </p:spTree>
    <p:extLst>
      <p:ext uri="{BB962C8B-B14F-4D97-AF65-F5344CB8AC3E}">
        <p14:creationId xmlns:p14="http://schemas.microsoft.com/office/powerpoint/2010/main" val="401423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l="171" t="3402" r="18601" b="38471"/>
          <a:stretch/>
        </p:blipFill>
        <p:spPr>
          <a:xfrm>
            <a:off x="364331" y="115746"/>
            <a:ext cx="8401050" cy="4734045"/>
          </a:xfrm>
          <a:prstGeom prst="rect">
            <a:avLst/>
          </a:prstGeom>
        </p:spPr>
      </p:pic>
    </p:spTree>
    <p:extLst>
      <p:ext uri="{BB962C8B-B14F-4D97-AF65-F5344CB8AC3E}">
        <p14:creationId xmlns:p14="http://schemas.microsoft.com/office/powerpoint/2010/main" val="360798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l="-1866" t="-4050" r="21934" b="29752"/>
          <a:stretch/>
        </p:blipFill>
        <p:spPr>
          <a:xfrm>
            <a:off x="471488" y="621506"/>
            <a:ext cx="8009096" cy="4264818"/>
          </a:xfrm>
          <a:prstGeom prst="rect">
            <a:avLst/>
          </a:prstGeom>
        </p:spPr>
      </p:pic>
      <p:sp>
        <p:nvSpPr>
          <p:cNvPr id="3" name="TextBox 2">
            <a:extLst>
              <a:ext uri="{FF2B5EF4-FFF2-40B4-BE49-F238E27FC236}">
                <a16:creationId xmlns:a16="http://schemas.microsoft.com/office/drawing/2014/main" id="{CC109216-92E1-252C-A638-FF7B536FE343}"/>
              </a:ext>
            </a:extLst>
          </p:cNvPr>
          <p:cNvSpPr txBox="1"/>
          <p:nvPr/>
        </p:nvSpPr>
        <p:spPr>
          <a:xfrm>
            <a:off x="3429000" y="79136"/>
            <a:ext cx="2039540" cy="584775"/>
          </a:xfrm>
          <a:prstGeom prst="rect">
            <a:avLst/>
          </a:prstGeom>
          <a:noFill/>
        </p:spPr>
        <p:txBody>
          <a:bodyPr wrap="square">
            <a:spAutoFit/>
          </a:bodyPr>
          <a:lstStyle/>
          <a:p>
            <a:pPr algn="r" rtl="1"/>
            <a:r>
              <a:rPr lang="ar-EG" sz="3200" dirty="0">
                <a:latin typeface="Simplified Arabic" panose="02020603050405020304" pitchFamily="18" charset="-78"/>
                <a:cs typeface="Simplified Arabic" panose="02020603050405020304" pitchFamily="18" charset="-78"/>
              </a:rPr>
              <a:t>مخطط التتابع </a:t>
            </a:r>
            <a:endParaRPr lang="en-US" sz="32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101991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t="5984" r="21259" b="1182"/>
          <a:stretch/>
        </p:blipFill>
        <p:spPr>
          <a:xfrm>
            <a:off x="535782" y="578644"/>
            <a:ext cx="8193882" cy="4357687"/>
          </a:xfrm>
          <a:prstGeom prst="rect">
            <a:avLst/>
          </a:prstGeom>
        </p:spPr>
      </p:pic>
      <p:sp>
        <p:nvSpPr>
          <p:cNvPr id="3" name="TextBox 2">
            <a:extLst>
              <a:ext uri="{FF2B5EF4-FFF2-40B4-BE49-F238E27FC236}">
                <a16:creationId xmlns:a16="http://schemas.microsoft.com/office/drawing/2014/main" id="{AFE11BFA-1FC8-F416-612D-3C92425F19DB}"/>
              </a:ext>
            </a:extLst>
          </p:cNvPr>
          <p:cNvSpPr txBox="1"/>
          <p:nvPr/>
        </p:nvSpPr>
        <p:spPr>
          <a:xfrm>
            <a:off x="3429000" y="79136"/>
            <a:ext cx="2039540" cy="584775"/>
          </a:xfrm>
          <a:prstGeom prst="rect">
            <a:avLst/>
          </a:prstGeom>
          <a:noFill/>
        </p:spPr>
        <p:txBody>
          <a:bodyPr wrap="square">
            <a:spAutoFit/>
          </a:bodyPr>
          <a:lstStyle/>
          <a:p>
            <a:pPr algn="r" rtl="1"/>
            <a:r>
              <a:rPr lang="ar-EG" sz="3200" dirty="0">
                <a:latin typeface="Simplified Arabic" panose="02020603050405020304" pitchFamily="18" charset="-78"/>
                <a:cs typeface="Simplified Arabic" panose="02020603050405020304" pitchFamily="18" charset="-78"/>
              </a:rPr>
              <a:t>مخطط النشاط </a:t>
            </a:r>
            <a:endParaRPr lang="en-US" sz="32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387871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l="9055" t="1787" r="10910" b="37980"/>
          <a:stretch/>
        </p:blipFill>
        <p:spPr>
          <a:xfrm>
            <a:off x="891251" y="0"/>
            <a:ext cx="7670356" cy="5143451"/>
          </a:xfrm>
          <a:prstGeom prst="rect">
            <a:avLst/>
          </a:prstGeom>
        </p:spPr>
      </p:pic>
    </p:spTree>
    <p:extLst>
      <p:ext uri="{BB962C8B-B14F-4D97-AF65-F5344CB8AC3E}">
        <p14:creationId xmlns:p14="http://schemas.microsoft.com/office/powerpoint/2010/main" val="4143278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774FD3-0FD8-4B33-5C04-116D40DF40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6" name="TextBox 5">
            <a:extLst>
              <a:ext uri="{FF2B5EF4-FFF2-40B4-BE49-F238E27FC236}">
                <a16:creationId xmlns:a16="http://schemas.microsoft.com/office/drawing/2014/main" id="{23AE6865-2E6B-39D5-F8E6-FE21636F5698}"/>
              </a:ext>
            </a:extLst>
          </p:cNvPr>
          <p:cNvSpPr txBox="1"/>
          <p:nvPr/>
        </p:nvSpPr>
        <p:spPr>
          <a:xfrm>
            <a:off x="2010965" y="178297"/>
            <a:ext cx="5122069" cy="584775"/>
          </a:xfrm>
          <a:prstGeom prst="rect">
            <a:avLst/>
          </a:prstGeom>
          <a:noFill/>
        </p:spPr>
        <p:txBody>
          <a:bodyPr wrap="square">
            <a:spAutoFit/>
          </a:bodyPr>
          <a:lstStyle/>
          <a:p>
            <a:pPr algn="r" rtl="1"/>
            <a:r>
              <a:rPr lang="ar-EG" sz="3200" dirty="0">
                <a:latin typeface="Segoe UI Semilight" panose="020B0402040204020203" pitchFamily="34" charset="0"/>
                <a:cs typeface="Segoe UI Semilight" panose="020B0402040204020203" pitchFamily="34" charset="0"/>
              </a:rPr>
              <a:t>مخطط علاقة الكيانات </a:t>
            </a:r>
            <a:r>
              <a:rPr lang="en-US" sz="3200" dirty="0">
                <a:latin typeface="Segoe UI Semilight" panose="020B0402040204020203" pitchFamily="34" charset="0"/>
                <a:cs typeface="Segoe UI Semilight" panose="020B0402040204020203" pitchFamily="34" charset="0"/>
              </a:rPr>
              <a:t>ERD</a:t>
            </a:r>
          </a:p>
        </p:txBody>
      </p:sp>
      <p:sp>
        <p:nvSpPr>
          <p:cNvPr id="10" name="TextBox 9">
            <a:extLst>
              <a:ext uri="{FF2B5EF4-FFF2-40B4-BE49-F238E27FC236}">
                <a16:creationId xmlns:a16="http://schemas.microsoft.com/office/drawing/2014/main" id="{1F6AB222-6379-6476-09DE-044086A93530}"/>
              </a:ext>
            </a:extLst>
          </p:cNvPr>
          <p:cNvSpPr txBox="1"/>
          <p:nvPr/>
        </p:nvSpPr>
        <p:spPr>
          <a:xfrm>
            <a:off x="521493" y="943259"/>
            <a:ext cx="7493794" cy="3256982"/>
          </a:xfrm>
          <a:prstGeom prst="rect">
            <a:avLst/>
          </a:prstGeom>
          <a:noFill/>
        </p:spPr>
        <p:txBody>
          <a:bodyPr wrap="square">
            <a:spAutoFit/>
          </a:bodyPr>
          <a:lstStyle/>
          <a:p>
            <a:pPr algn="r" rtl="1"/>
            <a:r>
              <a:rPr lang="ar-EG" sz="2000" dirty="0">
                <a:solidFill>
                  <a:srgbClr val="C00000"/>
                </a:solidFill>
                <a:latin typeface="Segoe UI Semilight" panose="020B0402040204020203" pitchFamily="34" charset="0"/>
                <a:cs typeface="Segoe UI Semilight" panose="020B0402040204020203" pitchFamily="34" charset="0"/>
              </a:rPr>
              <a:t>وصف الكيانات:</a:t>
            </a:r>
          </a:p>
          <a:p>
            <a:pPr algn="r" rtl="1">
              <a:lnSpc>
                <a:spcPct val="150000"/>
              </a:lnSpc>
            </a:pPr>
            <a:r>
              <a:rPr lang="ar-EG" sz="1800" dirty="0">
                <a:latin typeface="Segoe UI Semilight" panose="020B0402040204020203" pitchFamily="34" charset="0"/>
                <a:cs typeface="Segoe UI Semilight" panose="020B0402040204020203" pitchFamily="34" charset="0"/>
              </a:rPr>
              <a:t>المسئول (</a:t>
            </a:r>
            <a:r>
              <a:rPr lang="ar-EG" sz="1800" dirty="0" err="1">
                <a:latin typeface="Segoe UI Semilight" panose="020B0402040204020203" pitchFamily="34" charset="0"/>
                <a:cs typeface="Segoe UI Semilight" panose="020B0402040204020203" pitchFamily="34" charset="0"/>
              </a:rPr>
              <a:t>كود_المسئول</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اسم_المسئول</a:t>
            </a:r>
            <a:r>
              <a:rPr lang="ar-EG" sz="1800" dirty="0">
                <a:latin typeface="Segoe UI Semilight" panose="020B0402040204020203" pitchFamily="34" charset="0"/>
                <a:cs typeface="Segoe UI Semilight" panose="020B0402040204020203" pitchFamily="34" charset="0"/>
              </a:rPr>
              <a:t> – التليفون – الايميل).</a:t>
            </a:r>
          </a:p>
          <a:p>
            <a:pPr algn="r" rtl="1">
              <a:lnSpc>
                <a:spcPct val="150000"/>
              </a:lnSpc>
            </a:pPr>
            <a:r>
              <a:rPr lang="ar-EG" sz="1800" dirty="0">
                <a:latin typeface="Segoe UI Semilight" panose="020B0402040204020203" pitchFamily="34" charset="0"/>
                <a:cs typeface="Segoe UI Semilight" panose="020B0402040204020203" pitchFamily="34" charset="0"/>
              </a:rPr>
              <a:t>الصلاحية (</a:t>
            </a:r>
            <a:r>
              <a:rPr lang="ar-EG" sz="1800" dirty="0" err="1">
                <a:latin typeface="Segoe UI Semilight" panose="020B0402040204020203" pitchFamily="34" charset="0"/>
                <a:cs typeface="Segoe UI Semilight" panose="020B0402040204020203" pitchFamily="34" charset="0"/>
              </a:rPr>
              <a:t>كود_الصلاحية</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اسم_الصلاحية</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معلومات_الصلاحية</a:t>
            </a:r>
            <a:r>
              <a:rPr lang="ar-EG" sz="1800" dirty="0">
                <a:latin typeface="Segoe UI Semilight" panose="020B0402040204020203" pitchFamily="34" charset="0"/>
                <a:cs typeface="Segoe UI Semilight" panose="020B0402040204020203" pitchFamily="34" charset="0"/>
              </a:rPr>
              <a:t>).</a:t>
            </a:r>
          </a:p>
          <a:p>
            <a:pPr algn="r" rtl="1">
              <a:lnSpc>
                <a:spcPct val="150000"/>
              </a:lnSpc>
            </a:pPr>
            <a:r>
              <a:rPr lang="ar-EG" sz="1800" dirty="0">
                <a:latin typeface="Segoe UI Semilight" panose="020B0402040204020203" pitchFamily="34" charset="0"/>
                <a:cs typeface="Segoe UI Semilight" panose="020B0402040204020203" pitchFamily="34" charset="0"/>
              </a:rPr>
              <a:t>الموظفين (</a:t>
            </a:r>
            <a:r>
              <a:rPr lang="ar-EG" sz="1800" dirty="0" err="1">
                <a:latin typeface="Segoe UI Semilight" panose="020B0402040204020203" pitchFamily="34" charset="0"/>
                <a:cs typeface="Segoe UI Semilight" panose="020B0402040204020203" pitchFamily="34" charset="0"/>
              </a:rPr>
              <a:t>كود_الموظف</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اسم_الموظف</a:t>
            </a:r>
            <a:r>
              <a:rPr lang="ar-EG" sz="1800" dirty="0">
                <a:latin typeface="Segoe UI Semilight" panose="020B0402040204020203" pitchFamily="34" charset="0"/>
                <a:cs typeface="Segoe UI Semilight" panose="020B0402040204020203" pitchFamily="34" charset="0"/>
              </a:rPr>
              <a:t> – النوع – العنوان – المرتب – التليفون – </a:t>
            </a:r>
            <a:r>
              <a:rPr lang="ar-EG" sz="1800" dirty="0" err="1">
                <a:latin typeface="Segoe UI Semilight" panose="020B0402040204020203" pitchFamily="34" charset="0"/>
                <a:cs typeface="Segoe UI Semilight" panose="020B0402040204020203" pitchFamily="34" charset="0"/>
              </a:rPr>
              <a:t>اسم_المستخدم</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الرقم_السري</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كود_المسئول</a:t>
            </a:r>
            <a:r>
              <a:rPr lang="ar-EG" sz="1800" dirty="0">
                <a:latin typeface="Segoe UI Semilight" panose="020B0402040204020203" pitchFamily="34" charset="0"/>
                <a:cs typeface="Segoe UI Semilight" panose="020B0402040204020203" pitchFamily="34" charset="0"/>
              </a:rPr>
              <a:t>).</a:t>
            </a:r>
          </a:p>
          <a:p>
            <a:pPr algn="r" rtl="1">
              <a:lnSpc>
                <a:spcPct val="150000"/>
              </a:lnSpc>
            </a:pPr>
            <a:r>
              <a:rPr lang="ar-EG" sz="1800" dirty="0">
                <a:latin typeface="Segoe UI Semilight" panose="020B0402040204020203" pitchFamily="34" charset="0"/>
                <a:cs typeface="Segoe UI Semilight" panose="020B0402040204020203" pitchFamily="34" charset="0"/>
              </a:rPr>
              <a:t>العملاء (</a:t>
            </a:r>
            <a:r>
              <a:rPr lang="ar-EG" sz="1800" dirty="0" err="1">
                <a:latin typeface="Segoe UI Semilight" panose="020B0402040204020203" pitchFamily="34" charset="0"/>
                <a:cs typeface="Segoe UI Semilight" panose="020B0402040204020203" pitchFamily="34" charset="0"/>
              </a:rPr>
              <a:t>كود_العميل</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اسم_العميل</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الرقم_القومي</a:t>
            </a:r>
            <a:r>
              <a:rPr lang="ar-EG" sz="1800" dirty="0">
                <a:latin typeface="Segoe UI Semilight" panose="020B0402040204020203" pitchFamily="34" charset="0"/>
                <a:cs typeface="Segoe UI Semilight" panose="020B0402040204020203" pitchFamily="34" charset="0"/>
              </a:rPr>
              <a:t> – التليفون – العنوان – </a:t>
            </a:r>
            <a:r>
              <a:rPr lang="ar-EG" sz="1800" dirty="0" err="1">
                <a:latin typeface="Segoe UI Semilight" panose="020B0402040204020203" pitchFamily="34" charset="0"/>
                <a:cs typeface="Segoe UI Semilight" panose="020B0402040204020203" pitchFamily="34" charset="0"/>
              </a:rPr>
              <a:t>البريد_الالكتروني</a:t>
            </a:r>
            <a:r>
              <a:rPr lang="ar-EG" sz="1800" dirty="0">
                <a:latin typeface="Segoe UI Semilight" panose="020B0402040204020203" pitchFamily="34" charset="0"/>
                <a:cs typeface="Segoe UI Semilight" panose="020B0402040204020203" pitchFamily="34" charset="0"/>
              </a:rPr>
              <a:t> – النوع – </a:t>
            </a:r>
            <a:r>
              <a:rPr lang="ar-EG" sz="1800" dirty="0" err="1">
                <a:latin typeface="Segoe UI Semilight" panose="020B0402040204020203" pitchFamily="34" charset="0"/>
                <a:cs typeface="Segoe UI Semilight" panose="020B0402040204020203" pitchFamily="34" charset="0"/>
              </a:rPr>
              <a:t>الرقم_السري</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كود_المسئول</a:t>
            </a:r>
            <a:r>
              <a:rPr lang="ar-EG" sz="1800" dirty="0">
                <a:latin typeface="Segoe UI Semilight" panose="020B0402040204020203" pitchFamily="34" charset="0"/>
                <a:cs typeface="Segoe UI Semilight" panose="020B0402040204020203" pitchFamily="34" charset="0"/>
              </a:rPr>
              <a:t>).</a:t>
            </a:r>
          </a:p>
          <a:p>
            <a:pPr algn="r" rtl="1">
              <a:lnSpc>
                <a:spcPct val="150000"/>
              </a:lnSpc>
            </a:pPr>
            <a:r>
              <a:rPr lang="ar-EG" sz="1800" dirty="0">
                <a:latin typeface="Segoe UI Semilight" panose="020B0402040204020203" pitchFamily="34" charset="0"/>
                <a:cs typeface="Segoe UI Semilight" panose="020B0402040204020203" pitchFamily="34" charset="0"/>
              </a:rPr>
              <a:t>الخدمات (</a:t>
            </a:r>
            <a:r>
              <a:rPr lang="ar-EG" sz="1800" dirty="0" err="1">
                <a:latin typeface="Segoe UI Semilight" panose="020B0402040204020203" pitchFamily="34" charset="0"/>
                <a:cs typeface="Segoe UI Semilight" panose="020B0402040204020203" pitchFamily="34" charset="0"/>
              </a:rPr>
              <a:t>كود_الخدمة</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اسم_الخدمة</a:t>
            </a:r>
            <a:r>
              <a:rPr lang="ar-EG" sz="1800" dirty="0">
                <a:latin typeface="Segoe UI Semilight" panose="020B0402040204020203" pitchFamily="34" charset="0"/>
                <a:cs typeface="Segoe UI Semilight" panose="020B0402040204020203" pitchFamily="34" charset="0"/>
              </a:rPr>
              <a:t> – السعر – </a:t>
            </a:r>
            <a:r>
              <a:rPr lang="ar-EG" sz="1800" dirty="0" err="1">
                <a:latin typeface="Segoe UI Semilight" panose="020B0402040204020203" pitchFamily="34" charset="0"/>
                <a:cs typeface="Segoe UI Semilight" panose="020B0402040204020203" pitchFamily="34" charset="0"/>
              </a:rPr>
              <a:t>الأوراق_المطلوبه</a:t>
            </a:r>
            <a:r>
              <a:rPr lang="ar-EG" sz="1800" dirty="0">
                <a:latin typeface="Segoe UI Semilight" panose="020B0402040204020203" pitchFamily="34" charset="0"/>
                <a:cs typeface="Segoe UI Semilight" panose="020B0402040204020203" pitchFamily="34" charset="0"/>
              </a:rPr>
              <a:t> – </a:t>
            </a:r>
            <a:r>
              <a:rPr lang="ar-EG" sz="1800" dirty="0" err="1">
                <a:latin typeface="Segoe UI Semilight" panose="020B0402040204020203" pitchFamily="34" charset="0"/>
                <a:cs typeface="Segoe UI Semilight" panose="020B0402040204020203" pitchFamily="34" charset="0"/>
              </a:rPr>
              <a:t>كود_العميل</a:t>
            </a:r>
            <a:r>
              <a:rPr lang="ar-EG" sz="1800" dirty="0">
                <a:latin typeface="Segoe UI Semilight" panose="020B0402040204020203" pitchFamily="34" charset="0"/>
                <a:cs typeface="Segoe UI Semilight" panose="020B0402040204020203" pitchFamily="34" charset="0"/>
              </a:rPr>
              <a:t>).</a:t>
            </a:r>
          </a:p>
        </p:txBody>
      </p:sp>
    </p:spTree>
    <p:extLst>
      <p:ext uri="{BB962C8B-B14F-4D97-AF65-F5344CB8AC3E}">
        <p14:creationId xmlns:p14="http://schemas.microsoft.com/office/powerpoint/2010/main" val="295423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774FD3-0FD8-4B33-5C04-116D40DF40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extBox 5">
            <a:extLst>
              <a:ext uri="{FF2B5EF4-FFF2-40B4-BE49-F238E27FC236}">
                <a16:creationId xmlns:a16="http://schemas.microsoft.com/office/drawing/2014/main" id="{23AE6865-2E6B-39D5-F8E6-FE21636F5698}"/>
              </a:ext>
            </a:extLst>
          </p:cNvPr>
          <p:cNvSpPr txBox="1"/>
          <p:nvPr/>
        </p:nvSpPr>
        <p:spPr>
          <a:xfrm>
            <a:off x="2010965" y="178297"/>
            <a:ext cx="5122069" cy="584775"/>
          </a:xfrm>
          <a:prstGeom prst="rect">
            <a:avLst/>
          </a:prstGeom>
          <a:noFill/>
        </p:spPr>
        <p:txBody>
          <a:bodyPr wrap="square">
            <a:spAutoFit/>
          </a:bodyPr>
          <a:lstStyle/>
          <a:p>
            <a:pPr algn="r" rtl="1"/>
            <a:r>
              <a:rPr lang="ar-EG" sz="3200" dirty="0">
                <a:latin typeface="Segoe UI Semilight" panose="020B0402040204020203" pitchFamily="34" charset="0"/>
                <a:cs typeface="Segoe UI Semilight" panose="020B0402040204020203" pitchFamily="34" charset="0"/>
              </a:rPr>
              <a:t>مخطط علاقة الكيانات </a:t>
            </a:r>
            <a:r>
              <a:rPr lang="en-US" sz="3200" dirty="0">
                <a:latin typeface="Segoe UI Semilight" panose="020B0402040204020203" pitchFamily="34" charset="0"/>
                <a:cs typeface="Segoe UI Semilight" panose="020B0402040204020203" pitchFamily="34" charset="0"/>
              </a:rPr>
              <a:t>ERD</a:t>
            </a:r>
          </a:p>
        </p:txBody>
      </p:sp>
      <p:sp>
        <p:nvSpPr>
          <p:cNvPr id="10" name="TextBox 9">
            <a:extLst>
              <a:ext uri="{FF2B5EF4-FFF2-40B4-BE49-F238E27FC236}">
                <a16:creationId xmlns:a16="http://schemas.microsoft.com/office/drawing/2014/main" id="{1F6AB222-6379-6476-09DE-044086A93530}"/>
              </a:ext>
            </a:extLst>
          </p:cNvPr>
          <p:cNvSpPr txBox="1"/>
          <p:nvPr/>
        </p:nvSpPr>
        <p:spPr>
          <a:xfrm>
            <a:off x="521493" y="943259"/>
            <a:ext cx="7493794" cy="707886"/>
          </a:xfrm>
          <a:prstGeom prst="rect">
            <a:avLst/>
          </a:prstGeom>
          <a:noFill/>
        </p:spPr>
        <p:txBody>
          <a:bodyPr wrap="square">
            <a:spAutoFit/>
          </a:bodyPr>
          <a:lstStyle/>
          <a:p>
            <a:pPr algn="r" rtl="1"/>
            <a:r>
              <a:rPr lang="ar-EG" sz="2000" dirty="0">
                <a:solidFill>
                  <a:srgbClr val="C00000"/>
                </a:solidFill>
                <a:latin typeface="Segoe UI Semilight" panose="020B0402040204020203" pitchFamily="34" charset="0"/>
                <a:cs typeface="Segoe UI Semilight" panose="020B0402040204020203" pitchFamily="34" charset="0"/>
              </a:rPr>
              <a:t>وصف العلاقات:</a:t>
            </a:r>
          </a:p>
          <a:p>
            <a:pPr algn="r" rtl="1"/>
            <a:endParaRPr lang="ar-EG" sz="2000" dirty="0">
              <a:solidFill>
                <a:srgbClr val="C00000"/>
              </a:solidFill>
              <a:latin typeface="Segoe UI Semilight" panose="020B0402040204020203" pitchFamily="34" charset="0"/>
              <a:cs typeface="Segoe UI Semilight" panose="020B0402040204020203" pitchFamily="34" charset="0"/>
            </a:endParaRPr>
          </a:p>
        </p:txBody>
      </p:sp>
      <p:graphicFrame>
        <p:nvGraphicFramePr>
          <p:cNvPr id="3" name="Table 2">
            <a:extLst>
              <a:ext uri="{FF2B5EF4-FFF2-40B4-BE49-F238E27FC236}">
                <a16:creationId xmlns:a16="http://schemas.microsoft.com/office/drawing/2014/main" id="{72C601CF-5DA2-E786-96C6-763124CB3DB5}"/>
              </a:ext>
            </a:extLst>
          </p:cNvPr>
          <p:cNvGraphicFramePr>
            <a:graphicFrameLocks noGrp="1"/>
          </p:cNvGraphicFramePr>
          <p:nvPr>
            <p:extLst>
              <p:ext uri="{D42A27DB-BD31-4B8C-83A1-F6EECF244321}">
                <p14:modId xmlns:p14="http://schemas.microsoft.com/office/powerpoint/2010/main" val="2343029713"/>
              </p:ext>
            </p:extLst>
          </p:nvPr>
        </p:nvGraphicFramePr>
        <p:xfrm>
          <a:off x="1163948" y="1651146"/>
          <a:ext cx="6558444" cy="2985145"/>
        </p:xfrm>
        <a:graphic>
          <a:graphicData uri="http://schemas.openxmlformats.org/drawingml/2006/table">
            <a:tbl>
              <a:tblPr firstRow="1" firstCol="1" bandRow="1">
                <a:tableStyleId>{55EA2EB8-E8D0-411D-9A24-C7976264DD3C}</a:tableStyleId>
              </a:tblPr>
              <a:tblGrid>
                <a:gridCol w="2185236">
                  <a:extLst>
                    <a:ext uri="{9D8B030D-6E8A-4147-A177-3AD203B41FA5}">
                      <a16:colId xmlns:a16="http://schemas.microsoft.com/office/drawing/2014/main" val="81194108"/>
                    </a:ext>
                  </a:extLst>
                </a:gridCol>
                <a:gridCol w="2186604">
                  <a:extLst>
                    <a:ext uri="{9D8B030D-6E8A-4147-A177-3AD203B41FA5}">
                      <a16:colId xmlns:a16="http://schemas.microsoft.com/office/drawing/2014/main" val="1669068802"/>
                    </a:ext>
                  </a:extLst>
                </a:gridCol>
                <a:gridCol w="2186604">
                  <a:extLst>
                    <a:ext uri="{9D8B030D-6E8A-4147-A177-3AD203B41FA5}">
                      <a16:colId xmlns:a16="http://schemas.microsoft.com/office/drawing/2014/main" val="2909605763"/>
                    </a:ext>
                  </a:extLst>
                </a:gridCol>
              </a:tblGrid>
              <a:tr h="460705">
                <a:tc>
                  <a:txBody>
                    <a:bodyPr/>
                    <a:lstStyle/>
                    <a:p>
                      <a:pPr marL="0" marR="0" algn="ctr">
                        <a:lnSpc>
                          <a:spcPct val="150000"/>
                        </a:lnSpc>
                        <a:spcBef>
                          <a:spcPts val="0"/>
                        </a:spcBef>
                        <a:spcAft>
                          <a:spcPts val="0"/>
                        </a:spcAft>
                      </a:pPr>
                      <a:r>
                        <a:rPr lang="ar-EG" sz="2000" dirty="0">
                          <a:effectLst/>
                        </a:rPr>
                        <a:t>الكيان</a:t>
                      </a:r>
                      <a:endParaRPr lang="en-US" sz="1000" dirty="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solidFill>
                      <a:schemeClr val="accent1"/>
                    </a:solidFill>
                  </a:tcPr>
                </a:tc>
                <a:tc>
                  <a:txBody>
                    <a:bodyPr/>
                    <a:lstStyle/>
                    <a:p>
                      <a:pPr marL="0" marR="0" algn="ctr">
                        <a:lnSpc>
                          <a:spcPct val="150000"/>
                        </a:lnSpc>
                        <a:spcBef>
                          <a:spcPts val="0"/>
                        </a:spcBef>
                        <a:spcAft>
                          <a:spcPts val="0"/>
                        </a:spcAft>
                      </a:pPr>
                      <a:r>
                        <a:rPr lang="ar-EG" sz="2000">
                          <a:effectLst/>
                        </a:rPr>
                        <a:t>العلاقة</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solidFill>
                      <a:schemeClr val="accent1"/>
                    </a:solidFill>
                  </a:tcPr>
                </a:tc>
                <a:tc>
                  <a:txBody>
                    <a:bodyPr/>
                    <a:lstStyle/>
                    <a:p>
                      <a:pPr marL="0" marR="0" algn="ctr">
                        <a:lnSpc>
                          <a:spcPct val="150000"/>
                        </a:lnSpc>
                        <a:spcBef>
                          <a:spcPts val="0"/>
                        </a:spcBef>
                        <a:spcAft>
                          <a:spcPts val="0"/>
                        </a:spcAft>
                      </a:pPr>
                      <a:r>
                        <a:rPr lang="ar-EG" sz="2000" dirty="0">
                          <a:effectLst/>
                        </a:rPr>
                        <a:t>الكيان</a:t>
                      </a:r>
                      <a:endParaRPr lang="en-US" sz="1000" dirty="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solidFill>
                      <a:schemeClr val="accent1"/>
                    </a:solidFill>
                  </a:tcPr>
                </a:tc>
                <a:extLst>
                  <a:ext uri="{0D108BD9-81ED-4DB2-BD59-A6C34878D82A}">
                    <a16:rowId xmlns:a16="http://schemas.microsoft.com/office/drawing/2014/main" val="2038261260"/>
                  </a:ext>
                </a:extLst>
              </a:tr>
              <a:tr h="420740">
                <a:tc>
                  <a:txBody>
                    <a:bodyPr/>
                    <a:lstStyle/>
                    <a:p>
                      <a:pPr marL="0" marR="0" algn="ctr">
                        <a:lnSpc>
                          <a:spcPct val="150000"/>
                        </a:lnSpc>
                        <a:spcBef>
                          <a:spcPts val="0"/>
                        </a:spcBef>
                        <a:spcAft>
                          <a:spcPts val="0"/>
                        </a:spcAft>
                      </a:pPr>
                      <a:r>
                        <a:rPr lang="ar-EG" sz="1400">
                          <a:effectLst/>
                        </a:rPr>
                        <a:t>الصلاحية</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rtl="1">
                        <a:lnSpc>
                          <a:spcPct val="150000"/>
                        </a:lnSpc>
                        <a:spcBef>
                          <a:spcPts val="0"/>
                        </a:spcBef>
                        <a:spcAft>
                          <a:spcPts val="0"/>
                        </a:spcAft>
                      </a:pPr>
                      <a:r>
                        <a:rPr lang="ar-EG" sz="1400">
                          <a:effectLst/>
                        </a:rPr>
                        <a:t>1: 1</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المسئول</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3512299462"/>
                  </a:ext>
                </a:extLst>
              </a:tr>
              <a:tr h="420740">
                <a:tc>
                  <a:txBody>
                    <a:bodyPr/>
                    <a:lstStyle/>
                    <a:p>
                      <a:pPr marL="0" marR="0" algn="ctr">
                        <a:lnSpc>
                          <a:spcPct val="150000"/>
                        </a:lnSpc>
                        <a:spcBef>
                          <a:spcPts val="0"/>
                        </a:spcBef>
                        <a:spcAft>
                          <a:spcPts val="0"/>
                        </a:spcAft>
                      </a:pPr>
                      <a:r>
                        <a:rPr lang="ar-EG" sz="1400">
                          <a:effectLst/>
                        </a:rPr>
                        <a:t>الموظف</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1: ن</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المسئول</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1429975974"/>
                  </a:ext>
                </a:extLst>
              </a:tr>
              <a:tr h="420740">
                <a:tc>
                  <a:txBody>
                    <a:bodyPr/>
                    <a:lstStyle/>
                    <a:p>
                      <a:pPr marL="0" marR="0" algn="ctr">
                        <a:lnSpc>
                          <a:spcPct val="150000"/>
                        </a:lnSpc>
                        <a:spcBef>
                          <a:spcPts val="0"/>
                        </a:spcBef>
                        <a:spcAft>
                          <a:spcPts val="0"/>
                        </a:spcAft>
                      </a:pPr>
                      <a:r>
                        <a:rPr lang="ar-EG" sz="1400">
                          <a:effectLst/>
                        </a:rPr>
                        <a:t>العملاء</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rtl="1">
                        <a:lnSpc>
                          <a:spcPct val="150000"/>
                        </a:lnSpc>
                        <a:spcBef>
                          <a:spcPts val="0"/>
                        </a:spcBef>
                        <a:spcAft>
                          <a:spcPts val="0"/>
                        </a:spcAft>
                      </a:pPr>
                      <a:r>
                        <a:rPr lang="ar-EG" sz="1400">
                          <a:effectLst/>
                        </a:rPr>
                        <a:t>1: ن</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المسئول</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3356389755"/>
                  </a:ext>
                </a:extLst>
              </a:tr>
              <a:tr h="420740">
                <a:tc>
                  <a:txBody>
                    <a:bodyPr/>
                    <a:lstStyle/>
                    <a:p>
                      <a:pPr marL="0" marR="0" algn="ctr">
                        <a:lnSpc>
                          <a:spcPct val="150000"/>
                        </a:lnSpc>
                        <a:spcBef>
                          <a:spcPts val="0"/>
                        </a:spcBef>
                        <a:spcAft>
                          <a:spcPts val="0"/>
                        </a:spcAft>
                      </a:pPr>
                      <a:r>
                        <a:rPr lang="ar-EG" sz="1400">
                          <a:effectLst/>
                        </a:rPr>
                        <a:t>العملاء</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ن: ن</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الموظف</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2077823692"/>
                  </a:ext>
                </a:extLst>
              </a:tr>
              <a:tr h="420740">
                <a:tc>
                  <a:txBody>
                    <a:bodyPr/>
                    <a:lstStyle/>
                    <a:p>
                      <a:pPr marL="0" marR="0" algn="ctr">
                        <a:lnSpc>
                          <a:spcPct val="150000"/>
                        </a:lnSpc>
                        <a:spcBef>
                          <a:spcPts val="0"/>
                        </a:spcBef>
                        <a:spcAft>
                          <a:spcPts val="0"/>
                        </a:spcAft>
                      </a:pPr>
                      <a:r>
                        <a:rPr lang="ar-EG" sz="1400">
                          <a:effectLst/>
                        </a:rPr>
                        <a:t>الخدمات</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ن: ن</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a:effectLst/>
                        </a:rPr>
                        <a:t>الموظف</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547459078"/>
                  </a:ext>
                </a:extLst>
              </a:tr>
              <a:tr h="420740">
                <a:tc>
                  <a:txBody>
                    <a:bodyPr/>
                    <a:lstStyle/>
                    <a:p>
                      <a:pPr marL="0" marR="0" algn="ctr">
                        <a:lnSpc>
                          <a:spcPct val="150000"/>
                        </a:lnSpc>
                        <a:spcBef>
                          <a:spcPts val="0"/>
                        </a:spcBef>
                        <a:spcAft>
                          <a:spcPts val="0"/>
                        </a:spcAft>
                      </a:pPr>
                      <a:r>
                        <a:rPr lang="ar-EG" sz="1400">
                          <a:effectLst/>
                        </a:rPr>
                        <a:t>الخدمات</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rtl="1">
                        <a:lnSpc>
                          <a:spcPct val="150000"/>
                        </a:lnSpc>
                        <a:spcBef>
                          <a:spcPts val="0"/>
                        </a:spcBef>
                        <a:spcAft>
                          <a:spcPts val="0"/>
                        </a:spcAft>
                      </a:pPr>
                      <a:r>
                        <a:rPr lang="ar-EG" sz="1400">
                          <a:effectLst/>
                        </a:rPr>
                        <a:t>1: ن</a:t>
                      </a:r>
                      <a:endParaRPr lang="en-US" sz="100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tc>
                  <a:txBody>
                    <a:bodyPr/>
                    <a:lstStyle/>
                    <a:p>
                      <a:pPr marL="0" marR="0" algn="ctr">
                        <a:lnSpc>
                          <a:spcPct val="150000"/>
                        </a:lnSpc>
                        <a:spcBef>
                          <a:spcPts val="0"/>
                        </a:spcBef>
                        <a:spcAft>
                          <a:spcPts val="0"/>
                        </a:spcAft>
                      </a:pPr>
                      <a:r>
                        <a:rPr lang="ar-EG" sz="1400" dirty="0">
                          <a:effectLst/>
                        </a:rPr>
                        <a:t>العملاء</a:t>
                      </a:r>
                      <a:endParaRPr lang="en-US" sz="1000" dirty="0">
                        <a:effectLst/>
                        <a:latin typeface="Tw Cen MT" panose="020B0602020104020603" pitchFamily="34" charset="0"/>
                        <a:ea typeface="Tw Cen MT" panose="020B0602020104020603" pitchFamily="34" charset="0"/>
                        <a:cs typeface="Arial" panose="020B0604020202020204" pitchFamily="34" charset="0"/>
                      </a:endParaRPr>
                    </a:p>
                  </a:txBody>
                  <a:tcPr marL="61982" marR="61982" marT="0" marB="0" anchor="ctr"/>
                </a:tc>
                <a:extLst>
                  <a:ext uri="{0D108BD9-81ED-4DB2-BD59-A6C34878D82A}">
                    <a16:rowId xmlns:a16="http://schemas.microsoft.com/office/drawing/2014/main" val="2030657676"/>
                  </a:ext>
                </a:extLst>
              </a:tr>
            </a:tbl>
          </a:graphicData>
        </a:graphic>
      </p:graphicFrame>
    </p:spTree>
    <p:extLst>
      <p:ext uri="{BB962C8B-B14F-4D97-AF65-F5344CB8AC3E}">
        <p14:creationId xmlns:p14="http://schemas.microsoft.com/office/powerpoint/2010/main" val="221988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28C0E-455A-C0C9-536E-A2CC1432AE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4BD7B4D3-5424-7EA0-BD81-013EC7632A73}"/>
              </a:ext>
            </a:extLst>
          </p:cNvPr>
          <p:cNvPicPr>
            <a:picLocks noChangeAspect="1"/>
          </p:cNvPicPr>
          <p:nvPr/>
        </p:nvPicPr>
        <p:blipFill rotWithShape="1">
          <a:blip r:embed="rId2"/>
          <a:srcRect l="29750" t="8017" r="1112" b="2020"/>
          <a:stretch/>
        </p:blipFill>
        <p:spPr>
          <a:xfrm>
            <a:off x="721519" y="0"/>
            <a:ext cx="7759065" cy="5143451"/>
          </a:xfrm>
          <a:prstGeom prst="rect">
            <a:avLst/>
          </a:prstGeom>
        </p:spPr>
      </p:pic>
    </p:spTree>
    <p:extLst>
      <p:ext uri="{BB962C8B-B14F-4D97-AF65-F5344CB8AC3E}">
        <p14:creationId xmlns:p14="http://schemas.microsoft.com/office/powerpoint/2010/main" val="3256006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2299321" y="2110085"/>
            <a:ext cx="4545358" cy="923330"/>
          </a:xfrm>
          <a:prstGeom prst="rect">
            <a:avLst/>
          </a:prstGeom>
          <a:noFill/>
        </p:spPr>
        <p:txBody>
          <a:bodyPr wrap="square">
            <a:spAutoFit/>
          </a:bodyPr>
          <a:lstStyle/>
          <a:p>
            <a:pPr algn="ctr"/>
            <a:r>
              <a:rPr lang="ar-EG" sz="5400" dirty="0">
                <a:solidFill>
                  <a:schemeClr val="dk1"/>
                </a:solidFill>
                <a:latin typeface="Simplified Arabic" panose="02020603050405020304" pitchFamily="18" charset="-78"/>
                <a:cs typeface="Simplified Arabic" panose="02020603050405020304" pitchFamily="18" charset="-78"/>
                <a:sym typeface="Spartan Thin"/>
              </a:rPr>
              <a:t>قاعدة البيانات</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314495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6815138" y="271462"/>
            <a:ext cx="1601152" cy="691563"/>
          </a:xfrm>
          <a:prstGeom prst="rect">
            <a:avLst/>
          </a:prstGeom>
        </p:spPr>
        <p:txBody>
          <a:bodyPr spcFirstLastPara="1" wrap="square" lIns="0" tIns="0" rIns="0" bIns="0" anchor="b" anchorCtr="0">
            <a:noAutofit/>
          </a:bodyPr>
          <a:lstStyle/>
          <a:p>
            <a:pPr marL="0" lvl="0" indent="0" algn="r" rtl="0">
              <a:lnSpc>
                <a:spcPct val="100000"/>
              </a:lnSpc>
              <a:spcBef>
                <a:spcPts val="0"/>
              </a:spcBef>
              <a:spcAft>
                <a:spcPts val="0"/>
              </a:spcAft>
              <a:buNone/>
            </a:pPr>
            <a:r>
              <a:rPr lang="ar-EG" sz="5400" dirty="0">
                <a:latin typeface="Simplified Arabic" panose="02020603050405020304" pitchFamily="18" charset="-78"/>
                <a:cs typeface="Simplified Arabic" panose="02020603050405020304" pitchFamily="18" charset="-78"/>
              </a:rPr>
              <a:t>إعداد</a:t>
            </a:r>
            <a:r>
              <a:rPr lang="en-US" dirty="0">
                <a:latin typeface="+mj-lt"/>
              </a:rPr>
              <a:t> </a:t>
            </a:r>
            <a:endParaRPr dirty="0">
              <a:latin typeface="+mj-lt"/>
            </a:endParaRPr>
          </a:p>
        </p:txBody>
      </p:sp>
      <p:sp>
        <p:nvSpPr>
          <p:cNvPr id="170" name="Google Shape;170;p20"/>
          <p:cNvSpPr txBox="1">
            <a:spLocks noGrp="1"/>
          </p:cNvSpPr>
          <p:nvPr>
            <p:ph type="body" idx="1"/>
          </p:nvPr>
        </p:nvSpPr>
        <p:spPr>
          <a:xfrm>
            <a:off x="855300" y="1064302"/>
            <a:ext cx="2914726" cy="3323578"/>
          </a:xfrm>
          <a:prstGeom prst="rect">
            <a:avLst/>
          </a:prstGeom>
        </p:spPr>
        <p:txBody>
          <a:bodyPr spcFirstLastPara="1" wrap="square" lIns="0" tIns="0" rIns="0" bIns="0" anchor="t" anchorCtr="0">
            <a:noAutofit/>
          </a:bodyPr>
          <a:lstStyle/>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محمد </a:t>
            </a: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أنور متولي</a:t>
            </a:r>
          </a:p>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محمد رضا منير</a:t>
            </a:r>
          </a:p>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محمد </a:t>
            </a: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عبد الغني السيد</a:t>
            </a:r>
          </a:p>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محمد إبراهيم </a:t>
            </a: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علي</a:t>
            </a:r>
            <a:endParaRPr lang="en-US" dirty="0" smtClean="0">
              <a:latin typeface="Microsoft Sans Serif" panose="020B0604020202020204" pitchFamily="34" charset="0"/>
              <a:ea typeface="Microsoft Sans Serif" panose="020B0604020202020204" pitchFamily="34" charset="0"/>
              <a:cs typeface="Microsoft Sans Serif" panose="020B0604020202020204" pitchFamily="34" charset="0"/>
            </a:endParaRPr>
          </a:p>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هاله طلعت فرحات </a:t>
            </a:r>
            <a:endPar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endParaRPr>
          </a:p>
          <a:p>
            <a:pPr lvl="0" algn="r" rtl="1">
              <a:spcBef>
                <a:spcPts val="0"/>
              </a:spcBef>
              <a:spcAft>
                <a:spcPts val="0"/>
              </a:spcAft>
              <a:buSzPts val="2000"/>
              <a:buFont typeface="Wingdings" panose="05000000000000000000" pitchFamily="2" charset="2"/>
              <a:buChar char="v"/>
            </a:pP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سلمي </a:t>
            </a: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شعبان احمد</a:t>
            </a:r>
          </a:p>
          <a:p>
            <a:pPr lvl="0" algn="r" rtl="1">
              <a:spcBef>
                <a:spcPts val="0"/>
              </a:spcBef>
              <a:spcAft>
                <a:spcPts val="0"/>
              </a:spcAft>
              <a:buSzPts val="2000"/>
              <a:buFont typeface="Wingdings" panose="05000000000000000000" pitchFamily="2" charset="2"/>
              <a:buChar char="v"/>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نادين إبراهيم حسن</a:t>
            </a:r>
          </a:p>
          <a:p>
            <a:pPr lvl="0" algn="r" rtl="1">
              <a:spcBef>
                <a:spcPts val="0"/>
              </a:spcBef>
              <a:spcAft>
                <a:spcPts val="0"/>
              </a:spcAft>
              <a:buSzPts val="2000"/>
              <a:buFont typeface="Wingdings" panose="05000000000000000000" pitchFamily="2" charset="2"/>
              <a:buChar char="v"/>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ندي حسن مجاهد</a:t>
            </a:r>
          </a:p>
          <a:p>
            <a:pPr lvl="0" algn="r" rtl="1">
              <a:spcBef>
                <a:spcPts val="0"/>
              </a:spcBef>
              <a:spcAft>
                <a:spcPts val="0"/>
              </a:spcAft>
              <a:buSzPts val="2000"/>
              <a:buFont typeface="Wingdings" panose="05000000000000000000" pitchFamily="2" charset="2"/>
              <a:buChar char="v"/>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كريمة إبراهيم عبد </a:t>
            </a: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الحميد</a:t>
            </a:r>
          </a:p>
          <a:p>
            <a:pPr lvl="0" algn="r" rtl="1">
              <a:spcBef>
                <a:spcPts val="0"/>
              </a:spcBef>
              <a:spcAft>
                <a:spcPts val="0"/>
              </a:spcAft>
              <a:buSzPts val="2000"/>
              <a:buFont typeface="Wingdings" panose="05000000000000000000" pitchFamily="2" charset="2"/>
              <a:buChar char="v"/>
            </a:pPr>
            <a:r>
              <a:rPr lang="ar-EG" smtClean="0">
                <a:latin typeface="Microsoft Sans Serif" panose="020B0604020202020204" pitchFamily="34" charset="0"/>
                <a:ea typeface="Microsoft Sans Serif" panose="020B0604020202020204" pitchFamily="34" charset="0"/>
                <a:cs typeface="Microsoft Sans Serif" panose="020B0604020202020204" pitchFamily="34" charset="0"/>
              </a:rPr>
              <a:t>حنين عبد الله </a:t>
            </a:r>
            <a:r>
              <a:rPr lang="ar-EG" dirty="0" smtClean="0">
                <a:latin typeface="Microsoft Sans Serif" panose="020B0604020202020204" pitchFamily="34" charset="0"/>
                <a:ea typeface="Microsoft Sans Serif" panose="020B0604020202020204" pitchFamily="34" charset="0"/>
                <a:cs typeface="Microsoft Sans Serif" panose="020B0604020202020204" pitchFamily="34" charset="0"/>
              </a:rPr>
              <a:t>عبد الصمد</a:t>
            </a:r>
            <a:endParaRPr lang="ar-EG"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71" name="Google Shape;171;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Arrow: Right 1">
            <a:extLst>
              <a:ext uri="{FF2B5EF4-FFF2-40B4-BE49-F238E27FC236}">
                <a16:creationId xmlns:a16="http://schemas.microsoft.com/office/drawing/2014/main" id="{F526D2BA-7DF3-971B-4065-AB77F1A3F7D9}"/>
              </a:ext>
            </a:extLst>
          </p:cNvPr>
          <p:cNvSpPr/>
          <p:nvPr/>
        </p:nvSpPr>
        <p:spPr>
          <a:xfrm flipH="1">
            <a:off x="8530082" y="433255"/>
            <a:ext cx="449704" cy="264083"/>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038674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12EB4-0FF5-414A-BA62-C4AE1DF72B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a:extLst>
              <a:ext uri="{FF2B5EF4-FFF2-40B4-BE49-F238E27FC236}">
                <a16:creationId xmlns:a16="http://schemas.microsoft.com/office/drawing/2014/main" id="{0FAE073B-5005-773E-418D-AA282059C5B2}"/>
              </a:ext>
            </a:extLst>
          </p:cNvPr>
          <p:cNvPicPr>
            <a:picLocks noChangeAspect="1"/>
          </p:cNvPicPr>
          <p:nvPr/>
        </p:nvPicPr>
        <p:blipFill>
          <a:blip r:embed="rId2"/>
          <a:stretch>
            <a:fillRect/>
          </a:stretch>
        </p:blipFill>
        <p:spPr>
          <a:xfrm>
            <a:off x="0" y="0"/>
            <a:ext cx="9144000" cy="5216577"/>
          </a:xfrm>
          <a:prstGeom prst="rect">
            <a:avLst/>
          </a:prstGeom>
        </p:spPr>
      </p:pic>
    </p:spTree>
    <p:extLst>
      <p:ext uri="{BB962C8B-B14F-4D97-AF65-F5344CB8AC3E}">
        <p14:creationId xmlns:p14="http://schemas.microsoft.com/office/powerpoint/2010/main" val="760159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E9F13-E26A-7F04-096D-84826061B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a:extLst>
              <a:ext uri="{FF2B5EF4-FFF2-40B4-BE49-F238E27FC236}">
                <a16:creationId xmlns:a16="http://schemas.microsoft.com/office/drawing/2014/main" id="{B07F5016-BA3C-1A34-884B-A70DA943EC4F}"/>
              </a:ext>
            </a:extLst>
          </p:cNvPr>
          <p:cNvPicPr>
            <a:picLocks noChangeAspect="1"/>
          </p:cNvPicPr>
          <p:nvPr/>
        </p:nvPicPr>
        <p:blipFill>
          <a:blip r:embed="rId2"/>
          <a:stretch>
            <a:fillRect/>
          </a:stretch>
        </p:blipFill>
        <p:spPr>
          <a:xfrm>
            <a:off x="0" y="936887"/>
            <a:ext cx="9144000" cy="3865430"/>
          </a:xfrm>
          <a:prstGeom prst="rect">
            <a:avLst/>
          </a:prstGeom>
        </p:spPr>
      </p:pic>
      <p:sp>
        <p:nvSpPr>
          <p:cNvPr id="5" name="TextBox 4">
            <a:extLst>
              <a:ext uri="{FF2B5EF4-FFF2-40B4-BE49-F238E27FC236}">
                <a16:creationId xmlns:a16="http://schemas.microsoft.com/office/drawing/2014/main" id="{7A4701D4-3533-B089-6915-D29310F137BA}"/>
              </a:ext>
            </a:extLst>
          </p:cNvPr>
          <p:cNvSpPr txBox="1"/>
          <p:nvPr/>
        </p:nvSpPr>
        <p:spPr>
          <a:xfrm>
            <a:off x="2299321" y="129971"/>
            <a:ext cx="4545358" cy="769441"/>
          </a:xfrm>
          <a:prstGeom prst="rect">
            <a:avLst/>
          </a:prstGeom>
          <a:noFill/>
        </p:spPr>
        <p:txBody>
          <a:bodyPr wrap="square">
            <a:spAutoFit/>
          </a:bodyPr>
          <a:lstStyle/>
          <a:p>
            <a:pPr algn="ctr"/>
            <a:r>
              <a:rPr lang="ar-EG" sz="4400" dirty="0">
                <a:solidFill>
                  <a:srgbClr val="FFFF00"/>
                </a:solidFill>
                <a:latin typeface="Simplified Arabic" panose="02020603050405020304" pitchFamily="18" charset="-78"/>
                <a:cs typeface="Simplified Arabic" panose="02020603050405020304" pitchFamily="18" charset="-78"/>
                <a:sym typeface="Spartan Thin"/>
              </a:rPr>
              <a:t>جدول المسئول</a:t>
            </a:r>
            <a:endParaRPr lang="en-US" sz="4000" dirty="0">
              <a:solidFill>
                <a:srgbClr val="FFFF00"/>
              </a:solidFill>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2093075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E9F13-E26A-7F04-096D-84826061B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a:extLst>
              <a:ext uri="{FF2B5EF4-FFF2-40B4-BE49-F238E27FC236}">
                <a16:creationId xmlns:a16="http://schemas.microsoft.com/office/drawing/2014/main" id="{B07F5016-BA3C-1A34-884B-A70DA943EC4F}"/>
              </a:ext>
            </a:extLst>
          </p:cNvPr>
          <p:cNvPicPr>
            <a:picLocks noChangeAspect="1"/>
          </p:cNvPicPr>
          <p:nvPr/>
        </p:nvPicPr>
        <p:blipFill>
          <a:blip r:embed="rId2"/>
          <a:srcRect/>
          <a:stretch/>
        </p:blipFill>
        <p:spPr>
          <a:xfrm>
            <a:off x="0" y="884421"/>
            <a:ext cx="9077095" cy="3865430"/>
          </a:xfrm>
          <a:prstGeom prst="rect">
            <a:avLst/>
          </a:prstGeom>
        </p:spPr>
      </p:pic>
      <p:sp>
        <p:nvSpPr>
          <p:cNvPr id="5" name="TextBox 4">
            <a:extLst>
              <a:ext uri="{FF2B5EF4-FFF2-40B4-BE49-F238E27FC236}">
                <a16:creationId xmlns:a16="http://schemas.microsoft.com/office/drawing/2014/main" id="{7A4701D4-3533-B089-6915-D29310F137BA}"/>
              </a:ext>
            </a:extLst>
          </p:cNvPr>
          <p:cNvSpPr txBox="1"/>
          <p:nvPr/>
        </p:nvSpPr>
        <p:spPr>
          <a:xfrm>
            <a:off x="2299321" y="129971"/>
            <a:ext cx="4545358" cy="769441"/>
          </a:xfrm>
          <a:prstGeom prst="rect">
            <a:avLst/>
          </a:prstGeom>
          <a:noFill/>
        </p:spPr>
        <p:txBody>
          <a:bodyPr wrap="square">
            <a:spAutoFit/>
          </a:bodyPr>
          <a:lstStyle/>
          <a:p>
            <a:pPr algn="ctr"/>
            <a:r>
              <a:rPr lang="ar-EG" sz="4400" dirty="0">
                <a:solidFill>
                  <a:srgbClr val="FFFF00"/>
                </a:solidFill>
                <a:latin typeface="Simplified Arabic" panose="02020603050405020304" pitchFamily="18" charset="-78"/>
                <a:cs typeface="Simplified Arabic" panose="02020603050405020304" pitchFamily="18" charset="-78"/>
                <a:sym typeface="Spartan Thin"/>
              </a:rPr>
              <a:t>جدول الموظف</a:t>
            </a:r>
            <a:endParaRPr lang="en-US" sz="4000" dirty="0">
              <a:solidFill>
                <a:srgbClr val="FFFF00"/>
              </a:solidFill>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3181001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E9F13-E26A-7F04-096D-84826061B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extLst>
              <a:ext uri="{FF2B5EF4-FFF2-40B4-BE49-F238E27FC236}">
                <a16:creationId xmlns:a16="http://schemas.microsoft.com/office/drawing/2014/main" id="{B07F5016-BA3C-1A34-884B-A70DA943EC4F}"/>
              </a:ext>
            </a:extLst>
          </p:cNvPr>
          <p:cNvPicPr>
            <a:picLocks noChangeAspect="1"/>
          </p:cNvPicPr>
          <p:nvPr/>
        </p:nvPicPr>
        <p:blipFill>
          <a:blip r:embed="rId2"/>
          <a:srcRect/>
          <a:stretch/>
        </p:blipFill>
        <p:spPr>
          <a:xfrm>
            <a:off x="0" y="884420"/>
            <a:ext cx="9144000" cy="3897441"/>
          </a:xfrm>
          <a:prstGeom prst="rect">
            <a:avLst/>
          </a:prstGeom>
        </p:spPr>
      </p:pic>
      <p:sp>
        <p:nvSpPr>
          <p:cNvPr id="5" name="TextBox 4">
            <a:extLst>
              <a:ext uri="{FF2B5EF4-FFF2-40B4-BE49-F238E27FC236}">
                <a16:creationId xmlns:a16="http://schemas.microsoft.com/office/drawing/2014/main" id="{7A4701D4-3533-B089-6915-D29310F137BA}"/>
              </a:ext>
            </a:extLst>
          </p:cNvPr>
          <p:cNvSpPr txBox="1"/>
          <p:nvPr/>
        </p:nvSpPr>
        <p:spPr>
          <a:xfrm>
            <a:off x="2299321" y="129971"/>
            <a:ext cx="4545358" cy="769441"/>
          </a:xfrm>
          <a:prstGeom prst="rect">
            <a:avLst/>
          </a:prstGeom>
          <a:noFill/>
        </p:spPr>
        <p:txBody>
          <a:bodyPr wrap="square">
            <a:spAutoFit/>
          </a:bodyPr>
          <a:lstStyle/>
          <a:p>
            <a:pPr algn="ctr"/>
            <a:r>
              <a:rPr lang="ar-EG" sz="4400" dirty="0">
                <a:solidFill>
                  <a:srgbClr val="FFFF00"/>
                </a:solidFill>
                <a:latin typeface="Simplified Arabic" panose="02020603050405020304" pitchFamily="18" charset="-78"/>
                <a:cs typeface="Simplified Arabic" panose="02020603050405020304" pitchFamily="18" charset="-78"/>
                <a:sym typeface="Spartan Thin"/>
              </a:rPr>
              <a:t>جدول العميل</a:t>
            </a:r>
            <a:endParaRPr lang="en-US" sz="4000" dirty="0">
              <a:solidFill>
                <a:srgbClr val="FFFF00"/>
              </a:solidFill>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2448523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E9F13-E26A-7F04-096D-84826061B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extLst>
              <a:ext uri="{FF2B5EF4-FFF2-40B4-BE49-F238E27FC236}">
                <a16:creationId xmlns:a16="http://schemas.microsoft.com/office/drawing/2014/main" id="{B07F5016-BA3C-1A34-884B-A70DA943EC4F}"/>
              </a:ext>
            </a:extLst>
          </p:cNvPr>
          <p:cNvPicPr>
            <a:picLocks noChangeAspect="1"/>
          </p:cNvPicPr>
          <p:nvPr/>
        </p:nvPicPr>
        <p:blipFill>
          <a:blip r:embed="rId2"/>
          <a:srcRect/>
          <a:stretch/>
        </p:blipFill>
        <p:spPr>
          <a:xfrm>
            <a:off x="0" y="1004341"/>
            <a:ext cx="9144000" cy="3745509"/>
          </a:xfrm>
          <a:prstGeom prst="rect">
            <a:avLst/>
          </a:prstGeom>
        </p:spPr>
      </p:pic>
      <p:sp>
        <p:nvSpPr>
          <p:cNvPr id="5" name="TextBox 4">
            <a:extLst>
              <a:ext uri="{FF2B5EF4-FFF2-40B4-BE49-F238E27FC236}">
                <a16:creationId xmlns:a16="http://schemas.microsoft.com/office/drawing/2014/main" id="{7A4701D4-3533-B089-6915-D29310F137BA}"/>
              </a:ext>
            </a:extLst>
          </p:cNvPr>
          <p:cNvSpPr txBox="1"/>
          <p:nvPr/>
        </p:nvSpPr>
        <p:spPr>
          <a:xfrm>
            <a:off x="2299321" y="129971"/>
            <a:ext cx="4545358" cy="769441"/>
          </a:xfrm>
          <a:prstGeom prst="rect">
            <a:avLst/>
          </a:prstGeom>
          <a:noFill/>
        </p:spPr>
        <p:txBody>
          <a:bodyPr wrap="square">
            <a:spAutoFit/>
          </a:bodyPr>
          <a:lstStyle/>
          <a:p>
            <a:pPr algn="ctr"/>
            <a:r>
              <a:rPr lang="ar-EG" sz="4400" dirty="0">
                <a:solidFill>
                  <a:srgbClr val="FFFF00"/>
                </a:solidFill>
                <a:latin typeface="Simplified Arabic" panose="02020603050405020304" pitchFamily="18" charset="-78"/>
                <a:cs typeface="Simplified Arabic" panose="02020603050405020304" pitchFamily="18" charset="-78"/>
                <a:sym typeface="Spartan Thin"/>
              </a:rPr>
              <a:t>جدول الخدمات</a:t>
            </a:r>
            <a:endParaRPr lang="en-US" sz="4000" dirty="0">
              <a:solidFill>
                <a:srgbClr val="FFFF00"/>
              </a:solidFill>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2946975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E9F13-E26A-7F04-096D-84826061B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a:extLst>
              <a:ext uri="{FF2B5EF4-FFF2-40B4-BE49-F238E27FC236}">
                <a16:creationId xmlns:a16="http://schemas.microsoft.com/office/drawing/2014/main" id="{B07F5016-BA3C-1A34-884B-A70DA943EC4F}"/>
              </a:ext>
            </a:extLst>
          </p:cNvPr>
          <p:cNvPicPr>
            <a:picLocks noChangeAspect="1"/>
          </p:cNvPicPr>
          <p:nvPr/>
        </p:nvPicPr>
        <p:blipFill>
          <a:blip r:embed="rId2"/>
          <a:srcRect/>
          <a:stretch/>
        </p:blipFill>
        <p:spPr>
          <a:xfrm>
            <a:off x="0" y="852410"/>
            <a:ext cx="9144000" cy="3897441"/>
          </a:xfrm>
          <a:prstGeom prst="rect">
            <a:avLst/>
          </a:prstGeom>
        </p:spPr>
      </p:pic>
      <p:sp>
        <p:nvSpPr>
          <p:cNvPr id="5" name="TextBox 4">
            <a:extLst>
              <a:ext uri="{FF2B5EF4-FFF2-40B4-BE49-F238E27FC236}">
                <a16:creationId xmlns:a16="http://schemas.microsoft.com/office/drawing/2014/main" id="{7A4701D4-3533-B089-6915-D29310F137BA}"/>
              </a:ext>
            </a:extLst>
          </p:cNvPr>
          <p:cNvSpPr txBox="1"/>
          <p:nvPr/>
        </p:nvSpPr>
        <p:spPr>
          <a:xfrm>
            <a:off x="2299321" y="129971"/>
            <a:ext cx="4545358" cy="769441"/>
          </a:xfrm>
          <a:prstGeom prst="rect">
            <a:avLst/>
          </a:prstGeom>
          <a:noFill/>
        </p:spPr>
        <p:txBody>
          <a:bodyPr wrap="square">
            <a:spAutoFit/>
          </a:bodyPr>
          <a:lstStyle/>
          <a:p>
            <a:pPr algn="ctr"/>
            <a:r>
              <a:rPr lang="ar-EG" sz="4400" dirty="0">
                <a:solidFill>
                  <a:srgbClr val="FFFF00"/>
                </a:solidFill>
                <a:latin typeface="Simplified Arabic" panose="02020603050405020304" pitchFamily="18" charset="-78"/>
                <a:cs typeface="Simplified Arabic" panose="02020603050405020304" pitchFamily="18" charset="-78"/>
                <a:sym typeface="Spartan Thin"/>
              </a:rPr>
              <a:t>جدول الطلبات</a:t>
            </a:r>
            <a:endParaRPr lang="en-US" sz="4000" dirty="0">
              <a:solidFill>
                <a:srgbClr val="FFFF00"/>
              </a:solidFill>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309490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3039665" y="2110085"/>
            <a:ext cx="3064669" cy="923330"/>
          </a:xfrm>
          <a:prstGeom prst="rect">
            <a:avLst/>
          </a:prstGeom>
          <a:noFill/>
        </p:spPr>
        <p:txBody>
          <a:bodyPr wrap="square">
            <a:spAutoFit/>
          </a:bodyPr>
          <a:lstStyle/>
          <a:p>
            <a:pPr algn="ctr"/>
            <a:r>
              <a:rPr lang="ar-EG" sz="5400" dirty="0">
                <a:solidFill>
                  <a:schemeClr val="dk1"/>
                </a:solidFill>
                <a:latin typeface="Simplified Arabic" panose="02020603050405020304" pitchFamily="18" charset="-78"/>
                <a:cs typeface="Simplified Arabic" panose="02020603050405020304" pitchFamily="18" charset="-78"/>
                <a:sym typeface="Spartan Thin"/>
              </a:rPr>
              <a:t>تصميم النظام</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59601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EB8BE-3CD1-F04D-30AB-D4BE6B4688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a:extLst>
              <a:ext uri="{FF2B5EF4-FFF2-40B4-BE49-F238E27FC236}">
                <a16:creationId xmlns:a16="http://schemas.microsoft.com/office/drawing/2014/main" id="{16C550C9-1A92-0F0D-9562-D47C7691AD2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66418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EB8BE-3CD1-F04D-30AB-D4BE6B4688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16C550C9-1A92-0F0D-9562-D47C7691AD2F}"/>
              </a:ext>
            </a:extLst>
          </p:cNvPr>
          <p:cNvPicPr>
            <a:picLocks noChangeAspect="1"/>
          </p:cNvPicPr>
          <p:nvPr/>
        </p:nvPicPr>
        <p:blipFill rotWithShape="1">
          <a:blip r:embed="rId2"/>
          <a:srcRect b="31204"/>
          <a:stretch/>
        </p:blipFill>
        <p:spPr>
          <a:xfrm>
            <a:off x="0" y="0"/>
            <a:ext cx="9144000" cy="2098623"/>
          </a:xfrm>
          <a:prstGeom prst="rect">
            <a:avLst/>
          </a:prstGeom>
        </p:spPr>
      </p:pic>
      <p:pic>
        <p:nvPicPr>
          <p:cNvPr id="5" name="Picture 4">
            <a:extLst>
              <a:ext uri="{FF2B5EF4-FFF2-40B4-BE49-F238E27FC236}">
                <a16:creationId xmlns:a16="http://schemas.microsoft.com/office/drawing/2014/main" id="{4280C42C-D9F5-6BE9-1829-75968F1F1FD2}"/>
              </a:ext>
            </a:extLst>
          </p:cNvPr>
          <p:cNvPicPr>
            <a:picLocks noChangeAspect="1"/>
          </p:cNvPicPr>
          <p:nvPr/>
        </p:nvPicPr>
        <p:blipFill>
          <a:blip r:embed="rId3"/>
          <a:stretch>
            <a:fillRect/>
          </a:stretch>
        </p:blipFill>
        <p:spPr>
          <a:xfrm>
            <a:off x="0" y="2098623"/>
            <a:ext cx="9144000" cy="3098731"/>
          </a:xfrm>
          <a:prstGeom prst="rect">
            <a:avLst/>
          </a:prstGeom>
        </p:spPr>
      </p:pic>
    </p:spTree>
    <p:extLst>
      <p:ext uri="{BB962C8B-B14F-4D97-AF65-F5344CB8AC3E}">
        <p14:creationId xmlns:p14="http://schemas.microsoft.com/office/powerpoint/2010/main" val="282886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EB8BE-3CD1-F04D-30AB-D4BE6B4688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16C550C9-1A92-0F0D-9562-D47C7691AD2F}"/>
              </a:ext>
            </a:extLst>
          </p:cNvPr>
          <p:cNvPicPr>
            <a:picLocks noChangeAspect="1"/>
          </p:cNvPicPr>
          <p:nvPr/>
        </p:nvPicPr>
        <p:blipFill rotWithShape="1">
          <a:blip r:embed="rId2"/>
          <a:srcRect t="9327"/>
          <a:stretch/>
        </p:blipFill>
        <p:spPr>
          <a:xfrm>
            <a:off x="0" y="0"/>
            <a:ext cx="9144000" cy="2623278"/>
          </a:xfrm>
          <a:prstGeom prst="rect">
            <a:avLst/>
          </a:prstGeom>
        </p:spPr>
      </p:pic>
      <p:pic>
        <p:nvPicPr>
          <p:cNvPr id="5" name="Picture 4">
            <a:extLst>
              <a:ext uri="{FF2B5EF4-FFF2-40B4-BE49-F238E27FC236}">
                <a16:creationId xmlns:a16="http://schemas.microsoft.com/office/drawing/2014/main" id="{C150DE77-1F76-C17D-A82E-BDA658A6BE9C}"/>
              </a:ext>
            </a:extLst>
          </p:cNvPr>
          <p:cNvPicPr>
            <a:picLocks noChangeAspect="1"/>
          </p:cNvPicPr>
          <p:nvPr/>
        </p:nvPicPr>
        <p:blipFill>
          <a:blip r:embed="rId3"/>
          <a:stretch>
            <a:fillRect/>
          </a:stretch>
        </p:blipFill>
        <p:spPr>
          <a:xfrm>
            <a:off x="0" y="2623278"/>
            <a:ext cx="9144000" cy="2520222"/>
          </a:xfrm>
          <a:prstGeom prst="rect">
            <a:avLst/>
          </a:prstGeom>
        </p:spPr>
      </p:pic>
    </p:spTree>
    <p:extLst>
      <p:ext uri="{BB962C8B-B14F-4D97-AF65-F5344CB8AC3E}">
        <p14:creationId xmlns:p14="http://schemas.microsoft.com/office/powerpoint/2010/main" val="312748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4910684" y="306418"/>
            <a:ext cx="3436394" cy="846945"/>
          </a:xfrm>
          <a:prstGeom prst="rect">
            <a:avLst/>
          </a:prstGeom>
        </p:spPr>
        <p:txBody>
          <a:bodyPr spcFirstLastPara="1" wrap="square" lIns="0" tIns="0" rIns="0" bIns="0" anchor="b" anchorCtr="0">
            <a:noAutofit/>
          </a:bodyPr>
          <a:lstStyle/>
          <a:p>
            <a:pPr marL="0" lvl="0" indent="0" algn="r" rtl="0">
              <a:lnSpc>
                <a:spcPct val="100000"/>
              </a:lnSpc>
              <a:spcBef>
                <a:spcPts val="0"/>
              </a:spcBef>
              <a:spcAft>
                <a:spcPts val="0"/>
              </a:spcAft>
              <a:buNone/>
            </a:pPr>
            <a:r>
              <a:rPr lang="ar-EG" sz="5400" dirty="0">
                <a:latin typeface="Simplified Arabic" panose="02020603050405020304" pitchFamily="18" charset="-78"/>
                <a:cs typeface="Simplified Arabic" panose="02020603050405020304" pitchFamily="18" charset="-78"/>
              </a:rPr>
              <a:t>المحتويات</a:t>
            </a:r>
            <a:r>
              <a:rPr lang="en-US" dirty="0">
                <a:latin typeface="+mj-lt"/>
              </a:rPr>
              <a:t> </a:t>
            </a:r>
            <a:endParaRPr dirty="0">
              <a:latin typeface="+mj-lt"/>
            </a:endParaRPr>
          </a:p>
        </p:txBody>
      </p:sp>
      <p:sp>
        <p:nvSpPr>
          <p:cNvPr id="170" name="Google Shape;170;p20"/>
          <p:cNvSpPr txBox="1">
            <a:spLocks noGrp="1"/>
          </p:cNvSpPr>
          <p:nvPr>
            <p:ph type="body" idx="1"/>
          </p:nvPr>
        </p:nvSpPr>
        <p:spPr>
          <a:xfrm>
            <a:off x="926837" y="729889"/>
            <a:ext cx="3019657" cy="3657600"/>
          </a:xfrm>
          <a:prstGeom prst="rect">
            <a:avLst/>
          </a:prstGeom>
        </p:spPr>
        <p:txBody>
          <a:bodyPr spcFirstLastPara="1" wrap="square" lIns="0" tIns="0" rIns="0" bIns="0" anchor="t" anchorCtr="0">
            <a:noAutofit/>
          </a:bodyPr>
          <a:lstStyle/>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المقدمة</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وصف النظام</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أهداف المشروع</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المشكلة</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فرضيات المشروع</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الأدوات المستخدمة</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لغات البرمجة المستخدمة</a:t>
            </a:r>
          </a:p>
          <a:p>
            <a:pPr marL="558800" indent="-457200" algn="r" rtl="1">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تحليل النظام</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تصميم النظام</a:t>
            </a:r>
          </a:p>
          <a:p>
            <a:pPr marL="558800" lvl="0" indent="-457200" algn="r" rtl="1">
              <a:spcBef>
                <a:spcPts val="0"/>
              </a:spcBef>
              <a:spcAft>
                <a:spcPts val="0"/>
              </a:spcAft>
              <a:buSzPts val="2000"/>
              <a:buFont typeface="+mj-lt"/>
              <a:buAutoNum type="arabicPeriod"/>
            </a:pPr>
            <a:r>
              <a:rPr lang="ar-EG" dirty="0">
                <a:latin typeface="Microsoft Sans Serif" panose="020B0604020202020204" pitchFamily="34" charset="0"/>
                <a:ea typeface="Microsoft Sans Serif" panose="020B0604020202020204" pitchFamily="34" charset="0"/>
                <a:cs typeface="Microsoft Sans Serif" panose="020B0604020202020204" pitchFamily="34" charset="0"/>
              </a:rPr>
              <a:t>النظام</a:t>
            </a:r>
          </a:p>
          <a:p>
            <a:pPr marL="558800" lvl="0" indent="-457200" algn="r" rtl="1">
              <a:spcBef>
                <a:spcPts val="0"/>
              </a:spcBef>
              <a:spcAft>
                <a:spcPts val="0"/>
              </a:spcAft>
              <a:buSzPts val="2000"/>
              <a:buFont typeface="+mj-lt"/>
              <a:buAutoNum type="arabicPeriod"/>
            </a:pPr>
            <a:endParaRPr lang="ar-EG" dirty="0"/>
          </a:p>
          <a:p>
            <a:pPr marL="558800" lvl="0" indent="-457200" algn="r" rtl="1">
              <a:spcBef>
                <a:spcPts val="0"/>
              </a:spcBef>
              <a:spcAft>
                <a:spcPts val="0"/>
              </a:spcAft>
              <a:buSzPts val="2000"/>
              <a:buFont typeface="+mj-lt"/>
              <a:buAutoNum type="arabicPeriod"/>
            </a:pPr>
            <a:endParaRPr lang="ar-EG" dirty="0"/>
          </a:p>
          <a:p>
            <a:pPr marL="558800" lvl="0" indent="-457200" algn="r" rtl="1">
              <a:spcBef>
                <a:spcPts val="0"/>
              </a:spcBef>
              <a:spcAft>
                <a:spcPts val="0"/>
              </a:spcAft>
              <a:buSzPts val="2000"/>
              <a:buFont typeface="+mj-lt"/>
              <a:buAutoNum type="arabicPeriod"/>
            </a:pPr>
            <a:endParaRPr lang="ar-EG" dirty="0"/>
          </a:p>
          <a:p>
            <a:pPr marL="558800" lvl="0" indent="-457200" algn="r" rtl="1">
              <a:spcBef>
                <a:spcPts val="0"/>
              </a:spcBef>
              <a:spcAft>
                <a:spcPts val="0"/>
              </a:spcAft>
              <a:buSzPts val="2000"/>
              <a:buFont typeface="+mj-lt"/>
              <a:buAutoNum type="arabicPeriod"/>
            </a:pPr>
            <a:endParaRPr dirty="0"/>
          </a:p>
        </p:txBody>
      </p:sp>
      <p:sp>
        <p:nvSpPr>
          <p:cNvPr id="171" name="Google Shape;171;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5" name="Arrow: Right 4">
            <a:extLst>
              <a:ext uri="{FF2B5EF4-FFF2-40B4-BE49-F238E27FC236}">
                <a16:creationId xmlns:a16="http://schemas.microsoft.com/office/drawing/2014/main" id="{6B1D0E62-E4F4-3E80-1CFB-A022C9ED9C30}"/>
              </a:ext>
            </a:extLst>
          </p:cNvPr>
          <p:cNvSpPr/>
          <p:nvPr/>
        </p:nvSpPr>
        <p:spPr>
          <a:xfrm flipH="1">
            <a:off x="8480584" y="597848"/>
            <a:ext cx="449704" cy="264083"/>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CB955-0F6D-8DAC-229E-9C234DC283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a:extLst>
              <a:ext uri="{FF2B5EF4-FFF2-40B4-BE49-F238E27FC236}">
                <a16:creationId xmlns:a16="http://schemas.microsoft.com/office/drawing/2014/main" id="{658B3C60-3BF9-F22B-399B-4311D3D7008B}"/>
              </a:ext>
            </a:extLst>
          </p:cNvPr>
          <p:cNvSpPr txBox="1"/>
          <p:nvPr/>
        </p:nvSpPr>
        <p:spPr>
          <a:xfrm>
            <a:off x="3039665" y="2110085"/>
            <a:ext cx="3064669" cy="923330"/>
          </a:xfrm>
          <a:prstGeom prst="rect">
            <a:avLst/>
          </a:prstGeom>
          <a:noFill/>
        </p:spPr>
        <p:txBody>
          <a:bodyPr wrap="square">
            <a:spAutoFit/>
          </a:bodyPr>
          <a:lstStyle/>
          <a:p>
            <a:pPr algn="ctr"/>
            <a:r>
              <a:rPr lang="ar-EG" sz="5400">
                <a:solidFill>
                  <a:schemeClr val="dk1"/>
                </a:solidFill>
                <a:latin typeface="Simplified Arabic" panose="02020603050405020304" pitchFamily="18" charset="-78"/>
                <a:cs typeface="Simplified Arabic" panose="02020603050405020304" pitchFamily="18" charset="-78"/>
                <a:sym typeface="Spartan Thin"/>
              </a:rPr>
              <a:t>تنفيذ </a:t>
            </a:r>
            <a:r>
              <a:rPr lang="ar-EG" sz="5400" dirty="0">
                <a:solidFill>
                  <a:schemeClr val="dk1"/>
                </a:solidFill>
                <a:latin typeface="Simplified Arabic" panose="02020603050405020304" pitchFamily="18" charset="-78"/>
                <a:cs typeface="Simplified Arabic" panose="02020603050405020304" pitchFamily="18" charset="-78"/>
                <a:sym typeface="Spartan Thin"/>
              </a:rPr>
              <a:t>النظام</a:t>
            </a:r>
            <a:endParaRPr lang="en-US" sz="4800" dirty="0">
              <a:latin typeface="Simplified Arabic" panose="02020603050405020304" pitchFamily="18" charset="-78"/>
              <a:cs typeface="Simplified Arabic" panose="02020603050405020304" pitchFamily="18" charset="-78"/>
            </a:endParaRPr>
          </a:p>
        </p:txBody>
      </p:sp>
    </p:spTree>
    <p:extLst>
      <p:ext uri="{BB962C8B-B14F-4D97-AF65-F5344CB8AC3E}">
        <p14:creationId xmlns:p14="http://schemas.microsoft.com/office/powerpoint/2010/main" val="133361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1"/>
                </a:solidFill>
              </a:rPr>
              <a:t>41</a:t>
            </a:fld>
            <a:endParaRPr>
              <a:solidFill>
                <a:schemeClr val="accent1"/>
              </a:solidFill>
            </a:endParaRPr>
          </a:p>
        </p:txBody>
      </p:sp>
      <p:sp>
        <p:nvSpPr>
          <p:cNvPr id="389" name="Google Shape;389;p37"/>
          <p:cNvSpPr txBox="1">
            <a:spLocks noGrp="1"/>
          </p:cNvSpPr>
          <p:nvPr>
            <p:ph type="ctrTitle" idx="4294967295"/>
          </p:nvPr>
        </p:nvSpPr>
        <p:spPr>
          <a:xfrm>
            <a:off x="855300" y="1882300"/>
            <a:ext cx="4222500" cy="1092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1"/>
                </a:solidFill>
                <a:latin typeface="Segoe UI Black" panose="020B0A02040204020203" pitchFamily="34" charset="0"/>
                <a:ea typeface="Segoe UI Black" panose="020B0A02040204020203" pitchFamily="34" charset="0"/>
              </a:rPr>
              <a:t>Thanks!</a:t>
            </a:r>
            <a:endParaRPr sz="7200" dirty="0">
              <a:solidFill>
                <a:schemeClr val="accent1"/>
              </a:solidFill>
              <a:latin typeface="Segoe UI Black" panose="020B0A02040204020203" pitchFamily="34" charset="0"/>
              <a:ea typeface="Segoe UI Black" panose="020B0A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22"/>
          <p:cNvSpPr txBox="1">
            <a:spLocks noGrp="1"/>
          </p:cNvSpPr>
          <p:nvPr>
            <p:ph type="title"/>
          </p:nvPr>
        </p:nvSpPr>
        <p:spPr>
          <a:xfrm>
            <a:off x="7022891" y="116492"/>
            <a:ext cx="2121109" cy="825475"/>
          </a:xfrm>
          <a:prstGeom prst="rect">
            <a:avLst/>
          </a:prstGeom>
        </p:spPr>
        <p:txBody>
          <a:bodyPr spcFirstLastPara="1" wrap="square" lIns="0" tIns="0" rIns="0" bIns="0" anchor="b" anchorCtr="0">
            <a:noAutofit/>
          </a:bodyPr>
          <a:lstStyle/>
          <a:p>
            <a:pPr algn="ctr">
              <a:lnSpc>
                <a:spcPct val="100000"/>
              </a:lnSpc>
            </a:pPr>
            <a:r>
              <a:rPr lang="ar-EG" sz="5400" dirty="0">
                <a:latin typeface="Simplified Arabic" panose="02020603050405020304" pitchFamily="18" charset="-78"/>
                <a:cs typeface="Simplified Arabic" panose="02020603050405020304" pitchFamily="18" charset="-78"/>
              </a:rPr>
              <a:t>المقدمة</a:t>
            </a:r>
            <a:endParaRPr sz="5400" dirty="0">
              <a:latin typeface="Simplified Arabic" panose="02020603050405020304" pitchFamily="18" charset="-78"/>
              <a:cs typeface="Simplified Arabic" panose="02020603050405020304" pitchFamily="18" charset="-78"/>
            </a:endParaRPr>
          </a:p>
        </p:txBody>
      </p:sp>
      <p:sp>
        <p:nvSpPr>
          <p:cNvPr id="199" name="Google Shape;19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Text Placeholder 2">
            <a:extLst>
              <a:ext uri="{FF2B5EF4-FFF2-40B4-BE49-F238E27FC236}">
                <a16:creationId xmlns:a16="http://schemas.microsoft.com/office/drawing/2014/main" id="{B6AEB04E-957A-810F-8C2B-982660772074}"/>
              </a:ext>
            </a:extLst>
          </p:cNvPr>
          <p:cNvSpPr>
            <a:spLocks noGrp="1"/>
          </p:cNvSpPr>
          <p:nvPr>
            <p:ph type="body" idx="2"/>
          </p:nvPr>
        </p:nvSpPr>
        <p:spPr>
          <a:xfrm>
            <a:off x="614596" y="1311639"/>
            <a:ext cx="6408295" cy="3183217"/>
          </a:xfrm>
        </p:spPr>
        <p:txBody>
          <a:bodyPr/>
          <a:lstStyle/>
          <a:p>
            <a:pPr marL="114300" indent="0" algn="r" rtl="1">
              <a:lnSpc>
                <a:spcPct val="150000"/>
              </a:lnSpc>
              <a:buNone/>
            </a:pPr>
            <a:r>
              <a:rPr lang="ar-SA" sz="1800" dirty="0">
                <a:solidFill>
                  <a:srgbClr val="000000"/>
                </a:solidFill>
                <a:effectLst/>
                <a:latin typeface="Tw Cen MT" panose="020B0602020104020603" pitchFamily="34" charset="0"/>
                <a:ea typeface="Tw Cen MT" panose="020B0602020104020603" pitchFamily="34" charset="0"/>
                <a:cs typeface="Segoe UI Semilight" panose="020B0402040204020203" pitchFamily="34" charset="0"/>
              </a:rPr>
              <a:t>تهدف الحكومة الإلكترونية إلى توصيل الخدمات للمواطنين في مكان وجودهم بالشكل والأسلوب المناسب وبالسرعة والكفاءة المطلوبة. يهدف الموقع إلي تحسين مستوى الخدمات التي يحصل عليها المواطن من المحليات، وأن المركز متميزا في مجال تخصصات عمله وبما يلبي متطلبات المواطن ومنفردا يكون والمجتمع وفق رؤية مصر 2030 وحسب مستجدات التطورات التكنولوجية السريعة.</a:t>
            </a:r>
            <a:endParaRPr lang="en-US" sz="1800" dirty="0">
              <a:effectLst/>
              <a:latin typeface="Tw Cen MT" panose="020B0602020104020603" pitchFamily="34" charset="0"/>
              <a:ea typeface="Tw Cen MT" panose="020B0602020104020603" pitchFamily="34" charset="0"/>
              <a:cs typeface="Arial" panose="020B0604020202020204" pitchFamily="34" charset="0"/>
            </a:endParaRPr>
          </a:p>
          <a:p>
            <a:pPr marL="114300" indent="0" algn="r" rtl="1">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22"/>
          <p:cNvSpPr txBox="1">
            <a:spLocks noGrp="1"/>
          </p:cNvSpPr>
          <p:nvPr>
            <p:ph type="title"/>
          </p:nvPr>
        </p:nvSpPr>
        <p:spPr>
          <a:xfrm>
            <a:off x="6925455" y="243909"/>
            <a:ext cx="2103829" cy="825475"/>
          </a:xfrm>
          <a:prstGeom prst="rect">
            <a:avLst/>
          </a:prstGeom>
        </p:spPr>
        <p:txBody>
          <a:bodyPr spcFirstLastPara="1" wrap="square" lIns="0" tIns="0" rIns="0" bIns="0" anchor="b" anchorCtr="0">
            <a:noAutofit/>
          </a:bodyPr>
          <a:lstStyle/>
          <a:p>
            <a:pPr algn="ctr">
              <a:lnSpc>
                <a:spcPct val="100000"/>
              </a:lnSpc>
            </a:pPr>
            <a:r>
              <a:rPr lang="ar-EG" sz="5400" dirty="0">
                <a:latin typeface="Simplified Arabic" panose="02020603050405020304" pitchFamily="18" charset="-78"/>
                <a:cs typeface="Simplified Arabic" panose="02020603050405020304" pitchFamily="18" charset="-78"/>
              </a:rPr>
              <a:t>المقدمة</a:t>
            </a:r>
            <a:endParaRPr sz="5400" dirty="0">
              <a:latin typeface="Simplified Arabic" panose="02020603050405020304" pitchFamily="18" charset="-78"/>
              <a:cs typeface="Simplified Arabic" panose="02020603050405020304" pitchFamily="18" charset="-78"/>
            </a:endParaRPr>
          </a:p>
        </p:txBody>
      </p:sp>
      <p:sp>
        <p:nvSpPr>
          <p:cNvPr id="199" name="Google Shape;199;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Text Placeholder 2">
            <a:extLst>
              <a:ext uri="{FF2B5EF4-FFF2-40B4-BE49-F238E27FC236}">
                <a16:creationId xmlns:a16="http://schemas.microsoft.com/office/drawing/2014/main" id="{B6AEB04E-957A-810F-8C2B-982660772074}"/>
              </a:ext>
            </a:extLst>
          </p:cNvPr>
          <p:cNvSpPr>
            <a:spLocks noGrp="1"/>
          </p:cNvSpPr>
          <p:nvPr>
            <p:ph type="body" idx="2"/>
          </p:nvPr>
        </p:nvSpPr>
        <p:spPr>
          <a:xfrm>
            <a:off x="494675" y="1304143"/>
            <a:ext cx="6430780" cy="2898405"/>
          </a:xfrm>
        </p:spPr>
        <p:txBody>
          <a:bodyPr/>
          <a:lstStyle/>
          <a:p>
            <a:pPr marL="0" marR="0" indent="0" algn="r">
              <a:lnSpc>
                <a:spcPct val="150000"/>
              </a:lnSpc>
              <a:spcBef>
                <a:spcPts val="0"/>
              </a:spcBef>
              <a:spcAft>
                <a:spcPts val="800"/>
              </a:spcAft>
              <a:buNone/>
            </a:pPr>
            <a:r>
              <a:rPr lang="ar-SA" sz="1800" dirty="0">
                <a:solidFill>
                  <a:srgbClr val="000000"/>
                </a:solidFill>
                <a:effectLst/>
                <a:latin typeface="Tw Cen MT" panose="020B0602020104020603" pitchFamily="34" charset="0"/>
                <a:ea typeface="Tw Cen MT" panose="020B0602020104020603" pitchFamily="34" charset="0"/>
                <a:cs typeface="Segoe UI Semilight" panose="020B0402040204020203" pitchFamily="34" charset="0"/>
              </a:rPr>
              <a:t>إن التطورات السريعة التي شهدها مجال تكنولوجيا الاتصال والمعلومات خلال السنوات الأخيرة والتأثيرات المباشرة للثورة الرقمية على نمط الحياة الإنسانية على الأصعدة الاقتصادية والاجتماعية والثقافية تجعل التنمية مرتبطة إلى حد كبير بمدى قدرة الدول على مسايرة هذه التحولات والتحكم فيها قصد استغلال الإمكانات المتوفرة والمتجددة ولهذا تسعي الدولة في خطط التحول الرقمي للمؤسسات الحكومية وتوافر شبكة معلومات دولية وانتشارها.</a:t>
            </a:r>
            <a:endParaRPr lang="en-US" sz="1800" dirty="0">
              <a:effectLst/>
              <a:latin typeface="Tw Cen MT" panose="020B0602020104020603" pitchFamily="34" charset="0"/>
              <a:ea typeface="Tw Cen MT" panose="020B0602020104020603" pitchFamily="34" charset="0"/>
              <a:cs typeface="Arial" panose="020B0604020202020204" pitchFamily="34" charset="0"/>
            </a:endParaRPr>
          </a:p>
          <a:p>
            <a:pPr marL="114300" indent="0" algn="r" rtl="1">
              <a:buNone/>
            </a:pPr>
            <a:endParaRPr lang="en-US" dirty="0"/>
          </a:p>
        </p:txBody>
      </p:sp>
    </p:spTree>
    <p:extLst>
      <p:ext uri="{BB962C8B-B14F-4D97-AF65-F5344CB8AC3E}">
        <p14:creationId xmlns:p14="http://schemas.microsoft.com/office/powerpoint/2010/main" val="252718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6" name="Google Shape;296;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TextBox 2">
            <a:extLst>
              <a:ext uri="{FF2B5EF4-FFF2-40B4-BE49-F238E27FC236}">
                <a16:creationId xmlns:a16="http://schemas.microsoft.com/office/drawing/2014/main" id="{B5736965-ACB8-9883-9C2D-A0DDB470DC34}"/>
              </a:ext>
            </a:extLst>
          </p:cNvPr>
          <p:cNvSpPr txBox="1"/>
          <p:nvPr/>
        </p:nvSpPr>
        <p:spPr>
          <a:xfrm>
            <a:off x="0" y="116153"/>
            <a:ext cx="9029284" cy="923330"/>
          </a:xfrm>
          <a:prstGeom prst="rect">
            <a:avLst/>
          </a:prstGeom>
          <a:noFill/>
        </p:spPr>
        <p:txBody>
          <a:bodyPr wrap="square">
            <a:spAutoFit/>
          </a:bodyPr>
          <a:lstStyle/>
          <a:p>
            <a:pPr algn="ctr"/>
            <a:r>
              <a:rPr lang="ar-EG" sz="5400" dirty="0">
                <a:solidFill>
                  <a:schemeClr val="dk1"/>
                </a:solidFill>
                <a:latin typeface="Simplified Arabic" panose="02020603050405020304" pitchFamily="18" charset="-78"/>
                <a:cs typeface="Simplified Arabic" panose="02020603050405020304" pitchFamily="18" charset="-78"/>
              </a:rPr>
              <a:t>وصف</a:t>
            </a:r>
            <a:r>
              <a:rPr lang="ar-EG" sz="4800" b="1" dirty="0">
                <a:solidFill>
                  <a:schemeClr val="accent3">
                    <a:lumMod val="50000"/>
                  </a:schemeClr>
                </a:solidFill>
                <a:latin typeface="Simplified Arabic" panose="02020603050405020304" pitchFamily="18" charset="-78"/>
                <a:ea typeface="Calibri Light" panose="020F0302020204030204" pitchFamily="34" charset="0"/>
                <a:cs typeface="Simplified Arabic" panose="02020603050405020304" pitchFamily="18" charset="-78"/>
              </a:rPr>
              <a:t> </a:t>
            </a:r>
            <a:r>
              <a:rPr lang="ar-EG" sz="5400" dirty="0">
                <a:solidFill>
                  <a:schemeClr val="dk1"/>
                </a:solidFill>
                <a:latin typeface="Simplified Arabic" panose="02020603050405020304" pitchFamily="18" charset="-78"/>
                <a:cs typeface="Simplified Arabic" panose="02020603050405020304" pitchFamily="18" charset="-78"/>
                <a:sym typeface="Spartan Thin"/>
              </a:rPr>
              <a:t>النظام</a:t>
            </a:r>
            <a:endParaRPr lang="en-US" sz="5400" dirty="0">
              <a:solidFill>
                <a:schemeClr val="dk1"/>
              </a:solidFill>
              <a:latin typeface="Simplified Arabic" panose="02020603050405020304" pitchFamily="18" charset="-78"/>
              <a:cs typeface="Simplified Arabic" panose="02020603050405020304" pitchFamily="18" charset="-78"/>
              <a:sym typeface="Spartan Thin"/>
            </a:endParaRPr>
          </a:p>
        </p:txBody>
      </p:sp>
      <p:sp>
        <p:nvSpPr>
          <p:cNvPr id="5" name="TextBox 4">
            <a:extLst>
              <a:ext uri="{FF2B5EF4-FFF2-40B4-BE49-F238E27FC236}">
                <a16:creationId xmlns:a16="http://schemas.microsoft.com/office/drawing/2014/main" id="{49A0A5DD-9427-B614-C0DB-3A722CC6065A}"/>
              </a:ext>
            </a:extLst>
          </p:cNvPr>
          <p:cNvSpPr txBox="1"/>
          <p:nvPr/>
        </p:nvSpPr>
        <p:spPr>
          <a:xfrm>
            <a:off x="644576" y="1039483"/>
            <a:ext cx="5951095" cy="3724096"/>
          </a:xfrm>
          <a:prstGeom prst="rect">
            <a:avLst/>
          </a:prstGeom>
          <a:noFill/>
        </p:spPr>
        <p:txBody>
          <a:bodyPr wrap="square">
            <a:spAutoFit/>
          </a:bodyPr>
          <a:lstStyle/>
          <a:p>
            <a:pPr algn="r" rtl="1"/>
            <a:r>
              <a:rPr lang="ar-SA" sz="1800" dirty="0">
                <a:solidFill>
                  <a:srgbClr val="C00000"/>
                </a:solidFill>
                <a:latin typeface="Tw Cen MT" panose="020B0602020104020603" pitchFamily="34" charset="0"/>
                <a:cs typeface="Segoe UI Semilight" panose="020B0402040204020203" pitchFamily="34" charset="0"/>
                <a:sym typeface="Montserrat Light"/>
              </a:rPr>
              <a:t>نظام معلومات إدارة وحدة حي غرب: </a:t>
            </a:r>
            <a:endParaRPr lang="ar-EG" sz="1800" dirty="0">
              <a:solidFill>
                <a:srgbClr val="C00000"/>
              </a:solidFill>
              <a:latin typeface="Tw Cen MT" panose="020B0602020104020603" pitchFamily="34" charset="0"/>
              <a:cs typeface="Segoe UI Semilight" panose="020B0402040204020203" pitchFamily="34" charset="0"/>
              <a:sym typeface="Montserrat Light"/>
            </a:endParaRPr>
          </a:p>
          <a:p>
            <a:pPr marL="285750" indent="-285750" algn="r" rtl="1">
              <a:buFont typeface="Wingdings" panose="05000000000000000000" pitchFamily="2" charset="2"/>
              <a:buChar char="q"/>
            </a:pPr>
            <a:r>
              <a:rPr lang="ar-SA" sz="1800" dirty="0">
                <a:latin typeface="Tw Cen MT" panose="020B0602020104020603" pitchFamily="34" charset="0"/>
                <a:cs typeface="Segoe UI Semilight" panose="020B0402040204020203" pitchFamily="34" charset="0"/>
                <a:sym typeface="Montserrat Light"/>
              </a:rPr>
              <a:t>هو نظام لإدارة خدمات وحدة حي غرب يتم استخدامها عبر انشاء حساب مجاني علي النظام، ويمكنك معرفة رسوم أي خدمة عن طريق الضغط على "تفاصيل الخدمة" الموجودة في بداية كل خدمة، علماً بأن الرسوم قد تختلف من خدمة إلى أخرى</a:t>
            </a:r>
            <a:r>
              <a:rPr lang="en-US" sz="1800" dirty="0">
                <a:latin typeface="Tw Cen MT" panose="020B0602020104020603" pitchFamily="34" charset="0"/>
                <a:cs typeface="Segoe UI Semilight" panose="020B0402040204020203" pitchFamily="34" charset="0"/>
                <a:sym typeface="Montserrat Light"/>
              </a:rPr>
              <a:t>.</a:t>
            </a:r>
            <a:endParaRPr lang="ar-EG" sz="1800" dirty="0">
              <a:latin typeface="Tw Cen MT" panose="020B0602020104020603" pitchFamily="34" charset="0"/>
              <a:cs typeface="Segoe UI Semilight" panose="020B0402040204020203" pitchFamily="34" charset="0"/>
              <a:sym typeface="Montserrat Light"/>
            </a:endParaRPr>
          </a:p>
          <a:p>
            <a:pPr marL="285750" indent="-285750" algn="r" rtl="1">
              <a:buFont typeface="Wingdings" panose="05000000000000000000" pitchFamily="2" charset="2"/>
              <a:buChar char="q"/>
            </a:pPr>
            <a:r>
              <a:rPr lang="ar-SA" sz="1800" dirty="0">
                <a:solidFill>
                  <a:srgbClr val="C00000"/>
                </a:solidFill>
                <a:effectLst/>
                <a:ea typeface="Tw Cen MT" panose="020B0602020104020603" pitchFamily="34" charset="0"/>
                <a:cs typeface="Segoe UI Semilight" panose="020B0402040204020203" pitchFamily="34" charset="0"/>
              </a:rPr>
              <a:t>هناك طرق مختلفة للوصول إلى الخدمات، وهي كالتالي: </a:t>
            </a:r>
            <a:r>
              <a:rPr lang="ar-SA" sz="1800" dirty="0">
                <a:solidFill>
                  <a:srgbClr val="000000"/>
                </a:solidFill>
                <a:effectLst/>
                <a:ea typeface="Tw Cen MT" panose="020B0602020104020603" pitchFamily="34" charset="0"/>
                <a:cs typeface="Segoe UI Semilight" panose="020B0402040204020203" pitchFamily="34" charset="0"/>
              </a:rPr>
              <a:t>يمكنك البحث عن الخدمة المطلوبة باستخدام خاصية البحث الموجودة، يوجد خدمات مقترحة في الصفحة الرئيسية يتم اقتراحها عليك بناءً على استخدامك للموقع، إن لم تجد الخدمة المطلوبة عن طريق الطرق السابقة، استخدم دليل الخدمات وتصفّح حسب الفئة.</a:t>
            </a:r>
            <a:endParaRPr lang="en-US" sz="1800" dirty="0">
              <a:latin typeface="Tw Cen MT" panose="020B0602020104020603" pitchFamily="34" charset="0"/>
              <a:cs typeface="Segoe UI Semilight" panose="020B0402040204020203" pitchFamily="34" charset="0"/>
              <a:sym typeface="Montserrat Light"/>
            </a:endParaRPr>
          </a:p>
          <a:p>
            <a:pPr algn="r" rtl="1"/>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idx="4294967295"/>
          </p:nvPr>
        </p:nvSpPr>
        <p:spPr>
          <a:xfrm>
            <a:off x="2986790" y="295661"/>
            <a:ext cx="3170420" cy="626233"/>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ar-EG" sz="4800" dirty="0">
                <a:latin typeface="Simplified Arabic" panose="02020603050405020304" pitchFamily="18" charset="-78"/>
                <a:cs typeface="Simplified Arabic" panose="02020603050405020304" pitchFamily="18" charset="-78"/>
              </a:rPr>
              <a:t>أهداف</a:t>
            </a:r>
            <a:r>
              <a:rPr lang="ar-EG" b="1" dirty="0">
                <a:latin typeface="Simplified Arabic" panose="02020603050405020304" pitchFamily="18" charset="-78"/>
                <a:cs typeface="Simplified Arabic" panose="02020603050405020304" pitchFamily="18" charset="-78"/>
              </a:rPr>
              <a:t> </a:t>
            </a:r>
            <a:r>
              <a:rPr lang="ar-EG" sz="4800" dirty="0">
                <a:latin typeface="Simplified Arabic" panose="02020603050405020304" pitchFamily="18" charset="-78"/>
                <a:cs typeface="Simplified Arabic" panose="02020603050405020304" pitchFamily="18" charset="-78"/>
                <a:sym typeface="Arial"/>
              </a:rPr>
              <a:t>المشروع</a:t>
            </a:r>
            <a:endParaRPr lang="en-US" sz="5400" dirty="0">
              <a:latin typeface="Simplified Arabic" panose="02020603050405020304" pitchFamily="18" charset="-78"/>
              <a:cs typeface="Simplified Arabic" panose="02020603050405020304" pitchFamily="18" charset="-78"/>
              <a:sym typeface="Arial"/>
            </a:endParaRPr>
          </a:p>
        </p:txBody>
      </p:sp>
      <p:sp>
        <p:nvSpPr>
          <p:cNvPr id="229" name="Google Shape;229;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TextBox 2">
            <a:extLst>
              <a:ext uri="{FF2B5EF4-FFF2-40B4-BE49-F238E27FC236}">
                <a16:creationId xmlns:a16="http://schemas.microsoft.com/office/drawing/2014/main" id="{D3294D87-2BA6-F6D5-DEFD-BCF46A271702}"/>
              </a:ext>
            </a:extLst>
          </p:cNvPr>
          <p:cNvSpPr txBox="1"/>
          <p:nvPr/>
        </p:nvSpPr>
        <p:spPr>
          <a:xfrm>
            <a:off x="648623" y="1097569"/>
            <a:ext cx="7086301" cy="3652282"/>
          </a:xfrm>
          <a:prstGeom prst="rect">
            <a:avLst/>
          </a:prstGeom>
          <a:noFill/>
        </p:spPr>
        <p:txBody>
          <a:bodyPr wrap="square">
            <a:spAutoFit/>
          </a:bodyPr>
          <a:lstStyle/>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يهدف النظام لأداره النواحي الإدارية والخدمية والمالية للوحدة واختصار وقت تنفيذ إنجاز المعاملات الإدارية المختلفة. </a:t>
            </a:r>
            <a:endParaRPr lang="en-US" sz="1800" dirty="0">
              <a:cs typeface="Segoe UI Semilight" panose="020B0402040204020203" pitchFamily="34" charset="0"/>
            </a:endParaRPr>
          </a:p>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تهدف المنظومة إلى تنظيم العمل في الوحدة بما يتيح الوصول إلى بيانات العملاء وتقديم الخدمات على الوجه الأمثل وبأسرع وقت.</a:t>
            </a:r>
            <a:endParaRPr lang="en-US" sz="1800" dirty="0">
              <a:cs typeface="Segoe UI Semilight" panose="020B0402040204020203" pitchFamily="34" charset="0"/>
            </a:endParaRPr>
          </a:p>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يهدف النظام الي تغطية جميع النواحي بداية من نظام الملفات وشئون المرضي ومرورا بالفواتير والنظام المحاسبي والمالي مع نظام إحصائيات شامل وتقارير متقدمة تخدم النواحي المالية.</a:t>
            </a:r>
            <a:endParaRPr lang="en-US" sz="1800" dirty="0">
              <a:cs typeface="Segoe UI Semilight" panose="020B0402040204020203" pitchFamily="34" charset="0"/>
            </a:endParaRPr>
          </a:p>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يهدف النظام الي تحسين الخدمات وخفض تكاليف العمل.</a:t>
            </a:r>
            <a:endParaRPr lang="en-US" sz="1800" dirty="0">
              <a:cs typeface="Segoe UI Semilight" panose="020B0402040204020203" pitchFamily="34" charset="0"/>
            </a:endParaRPr>
          </a:p>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يهدف النظام الي تقليل تأثير العلاقات الشخصية على إنجاز الأعمال.</a:t>
            </a:r>
            <a:endParaRPr lang="en-US" sz="1800" dirty="0">
              <a:cs typeface="Segoe UI Semilight" panose="020B0402040204020203" pitchFamily="34" charset="0"/>
            </a:endParaRPr>
          </a:p>
          <a:p>
            <a:pPr marL="285750" marR="0" lvl="0" indent="-285750" algn="just" rtl="1">
              <a:spcBef>
                <a:spcPts val="0"/>
              </a:spcBef>
              <a:spcAft>
                <a:spcPts val="800"/>
              </a:spcAft>
              <a:buClr>
                <a:srgbClr val="000000"/>
              </a:buClr>
              <a:buFont typeface="Wingdings" panose="05000000000000000000" pitchFamily="2" charset="2"/>
              <a:buChar char="q"/>
            </a:pPr>
            <a:r>
              <a:rPr lang="ar-SA" sz="1800" dirty="0">
                <a:cs typeface="Segoe UI Semilight" panose="020B0402040204020203" pitchFamily="34" charset="0"/>
              </a:rPr>
              <a:t>يهدف النظام الي تقليل الاعمال الورقية وتخفيف أعباء العمل على الموظفين</a:t>
            </a:r>
            <a:r>
              <a:rPr lang="ar-SA" sz="1800" dirty="0">
                <a:latin typeface="Tw Cen MT" panose="020B0602020104020603" pitchFamily="34" charset="0"/>
                <a:cs typeface="Segoe UI Semilight" panose="020B0402040204020203" pitchFamily="34" charset="0"/>
              </a:rPr>
              <a:t>.</a:t>
            </a:r>
            <a:endParaRPr lang="en-US" sz="1800" dirty="0">
              <a:latin typeface="Tw Cen MT" panose="020B0602020104020603" pitchFamily="34" charset="0"/>
              <a:cs typeface="Segoe UI Semilight" panose="020B04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idx="4294967295"/>
          </p:nvPr>
        </p:nvSpPr>
        <p:spPr>
          <a:xfrm>
            <a:off x="2636395" y="239843"/>
            <a:ext cx="3871210" cy="719527"/>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ar-EG" sz="4800" dirty="0">
                <a:latin typeface="Simplified Arabic" panose="02020603050405020304" pitchFamily="18" charset="-78"/>
                <a:cs typeface="Simplified Arabic" panose="02020603050405020304" pitchFamily="18" charset="-78"/>
              </a:rPr>
              <a:t>المشكلة محل البحث</a:t>
            </a:r>
            <a:endParaRPr lang="en-US" sz="5400" dirty="0">
              <a:latin typeface="Simplified Arabic" panose="02020603050405020304" pitchFamily="18" charset="-78"/>
              <a:cs typeface="Simplified Arabic" panose="02020603050405020304" pitchFamily="18" charset="-78"/>
              <a:sym typeface="Arial"/>
            </a:endParaRPr>
          </a:p>
        </p:txBody>
      </p:sp>
      <p:sp>
        <p:nvSpPr>
          <p:cNvPr id="229" name="Google Shape;229;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a:extLst>
              <a:ext uri="{FF2B5EF4-FFF2-40B4-BE49-F238E27FC236}">
                <a16:creationId xmlns:a16="http://schemas.microsoft.com/office/drawing/2014/main" id="{D3294D87-2BA6-F6D5-DEFD-BCF46A271702}"/>
              </a:ext>
            </a:extLst>
          </p:cNvPr>
          <p:cNvSpPr txBox="1"/>
          <p:nvPr/>
        </p:nvSpPr>
        <p:spPr>
          <a:xfrm>
            <a:off x="648623" y="1097569"/>
            <a:ext cx="7086301" cy="3200876"/>
          </a:xfrm>
          <a:prstGeom prst="rect">
            <a:avLst/>
          </a:prstGeom>
          <a:noFill/>
        </p:spPr>
        <p:txBody>
          <a:bodyPr wrap="square">
            <a:spAutoFit/>
          </a:bodyPr>
          <a:lstStyle/>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صعوبة الحصول على المعلومات عند الحاجة إليها بسبب الاعمال الورقية.</a:t>
            </a:r>
            <a:endParaRPr lang="en-US" sz="1800" dirty="0">
              <a:cs typeface="Segoe UI Semilight" panose="020B0402040204020203" pitchFamily="34" charset="0"/>
            </a:endParaRP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بطء في إنهاء المعاملات وضعف الرقابة على سير العمل</a:t>
            </a:r>
            <a:r>
              <a:rPr lang="en-US" sz="1800" dirty="0">
                <a:cs typeface="Segoe UI Semilight" panose="020B0402040204020203" pitchFamily="34" charset="0"/>
              </a:rPr>
              <a:t>.</a:t>
            </a: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ضياع الوقت والجهد في الأعمال الورقية اليومية</a:t>
            </a:r>
            <a:r>
              <a:rPr lang="en-US" sz="1800" dirty="0">
                <a:cs typeface="Segoe UI Semilight" panose="020B0402040204020203" pitchFamily="34" charset="0"/>
              </a:rPr>
              <a:t>.</a:t>
            </a: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تفاقم اثار البيروقراطية السلبية على سير العمل اليومي</a:t>
            </a:r>
            <a:r>
              <a:rPr lang="en-US" sz="1800" dirty="0">
                <a:cs typeface="Segoe UI Semilight" panose="020B0402040204020203" pitchFamily="34" charset="0"/>
              </a:rPr>
              <a:t>.</a:t>
            </a: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ضعف الانتاج على مستوى الفرد والمؤسسة</a:t>
            </a:r>
            <a:r>
              <a:rPr lang="en-US" sz="1800" dirty="0">
                <a:cs typeface="Segoe UI Semilight" panose="020B0402040204020203" pitchFamily="34" charset="0"/>
              </a:rPr>
              <a:t>.</a:t>
            </a: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تكرار الأعمال المتشابهة بين الادارات خاصة ذات البعد الجغرافي نتيجة لضعف الاتصال والربط بينهم</a:t>
            </a:r>
            <a:r>
              <a:rPr lang="en-US" sz="1800" dirty="0">
                <a:cs typeface="Segoe UI Semilight" panose="020B0402040204020203" pitchFamily="34" charset="0"/>
              </a:rPr>
              <a:t>.</a:t>
            </a:r>
          </a:p>
          <a:p>
            <a:pPr marL="285750" marR="0" lvl="0" indent="-285750" algn="just" rtl="1">
              <a:spcBef>
                <a:spcPts val="0"/>
              </a:spcBef>
              <a:spcAft>
                <a:spcPts val="800"/>
              </a:spcAft>
              <a:buFont typeface="Wingdings" panose="05000000000000000000" pitchFamily="2" charset="2"/>
              <a:buChar char="v"/>
            </a:pPr>
            <a:r>
              <a:rPr lang="ar-SA" sz="1800" dirty="0">
                <a:cs typeface="Segoe UI Semilight" panose="020B0402040204020203" pitchFamily="34" charset="0"/>
              </a:rPr>
              <a:t>ازدياد مصاريف تنفيذ الأعمال الإدارية</a:t>
            </a:r>
            <a:r>
              <a:rPr lang="ar-EG" sz="1800" dirty="0">
                <a:cs typeface="Segoe UI Semilight" panose="020B0402040204020203" pitchFamily="34" charset="0"/>
              </a:rPr>
              <a:t> </a:t>
            </a:r>
            <a:r>
              <a:rPr lang="ar-SA" sz="1800" dirty="0">
                <a:cs typeface="Segoe UI Semilight" panose="020B0402040204020203" pitchFamily="34" charset="0"/>
              </a:rPr>
              <a:t>دون عائد إيجابي على سير انهاء المعاملات</a:t>
            </a:r>
            <a:r>
              <a:rPr lang="en-US" sz="1800" dirty="0">
                <a:cs typeface="Segoe UI Semilight" panose="020B0402040204020203" pitchFamily="34" charset="0"/>
              </a:rPr>
              <a:t>.</a:t>
            </a:r>
          </a:p>
        </p:txBody>
      </p:sp>
    </p:spTree>
    <p:extLst>
      <p:ext uri="{BB962C8B-B14F-4D97-AF65-F5344CB8AC3E}">
        <p14:creationId xmlns:p14="http://schemas.microsoft.com/office/powerpoint/2010/main" val="1338544337"/>
      </p:ext>
    </p:extLst>
  </p:cSld>
  <p:clrMapOvr>
    <a:masterClrMapping/>
  </p:clrMapOvr>
</p:sld>
</file>

<file path=ppt/theme/theme1.xml><?xml version="1.0" encoding="utf-8"?>
<a:theme xmlns:a="http://schemas.openxmlformats.org/drawingml/2006/main" name="Calchas template">
  <a:themeElements>
    <a:clrScheme name="Custom 347">
      <a:dk1>
        <a:srgbClr val="000000"/>
      </a:dk1>
      <a:lt1>
        <a:srgbClr val="FFFFFF"/>
      </a:lt1>
      <a:dk2>
        <a:srgbClr val="6C7583"/>
      </a:dk2>
      <a:lt2>
        <a:srgbClr val="E9E9F0"/>
      </a:lt2>
      <a:accent1>
        <a:srgbClr val="FCEE21"/>
      </a:accent1>
      <a:accent2>
        <a:srgbClr val="FFC821"/>
      </a:accent2>
      <a:accent3>
        <a:srgbClr val="C0C0DD"/>
      </a:accent3>
      <a:accent4>
        <a:srgbClr val="839DC3"/>
      </a:accent4>
      <a:accent5>
        <a:srgbClr val="156191"/>
      </a:accent5>
      <a:accent6>
        <a:srgbClr val="5EACA8"/>
      </a:accent6>
      <a:hlink>
        <a:srgbClr val="15619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1004</Words>
  <Application>Microsoft Office PowerPoint</Application>
  <PresentationFormat>عرض على الشاشة (16:9)</PresentationFormat>
  <Paragraphs>176</Paragraphs>
  <Slides>41</Slides>
  <Notes>17</Notes>
  <HiddenSlides>0</HiddenSlides>
  <MMClips>0</MMClips>
  <ScaleCrop>false</ScaleCrop>
  <HeadingPairs>
    <vt:vector size="6" baseType="variant">
      <vt:variant>
        <vt:lpstr>الخطوط المستخدمة</vt:lpstr>
      </vt:variant>
      <vt:variant>
        <vt:i4>14</vt:i4>
      </vt:variant>
      <vt:variant>
        <vt:lpstr>نسق</vt:lpstr>
      </vt:variant>
      <vt:variant>
        <vt:i4>1</vt:i4>
      </vt:variant>
      <vt:variant>
        <vt:lpstr>عناوين الشرائح</vt:lpstr>
      </vt:variant>
      <vt:variant>
        <vt:i4>41</vt:i4>
      </vt:variant>
    </vt:vector>
  </HeadingPairs>
  <TitlesOfParts>
    <vt:vector size="56" baseType="lpstr">
      <vt:lpstr>Wingdings</vt:lpstr>
      <vt:lpstr>Simplified Arabic</vt:lpstr>
      <vt:lpstr>Arial</vt:lpstr>
      <vt:lpstr>Segoe UI Semilight</vt:lpstr>
      <vt:lpstr>Calibri</vt:lpstr>
      <vt:lpstr>Spartan Thin</vt:lpstr>
      <vt:lpstr>Courier New</vt:lpstr>
      <vt:lpstr>Times New Roman</vt:lpstr>
      <vt:lpstr>Tw Cen MT</vt:lpstr>
      <vt:lpstr>Calibri Light</vt:lpstr>
      <vt:lpstr>Microsoft Sans Serif</vt:lpstr>
      <vt:lpstr>Segoe UI Black</vt:lpstr>
      <vt:lpstr>Arabic Typesetting</vt:lpstr>
      <vt:lpstr>Montserrat Light</vt:lpstr>
      <vt:lpstr>Calchas template</vt:lpstr>
      <vt:lpstr>إدارة حي غرب!</vt:lpstr>
      <vt:lpstr>تحت اشراف</vt:lpstr>
      <vt:lpstr>إعداد </vt:lpstr>
      <vt:lpstr>المحتويات </vt:lpstr>
      <vt:lpstr>المقدمة</vt:lpstr>
      <vt:lpstr>المقدمة</vt:lpstr>
      <vt:lpstr>عرض تقديمي في PowerPoint</vt:lpstr>
      <vt:lpstr>أهداف المشروع</vt:lpstr>
      <vt:lpstr>المشكلة محل البحث</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EGY Tech</cp:lastModifiedBy>
  <cp:revision>37</cp:revision>
  <dcterms:modified xsi:type="dcterms:W3CDTF">2024-10-24T12:49:03Z</dcterms:modified>
</cp:coreProperties>
</file>